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60" r:id="rId4"/>
    <p:sldId id="257" r:id="rId5"/>
    <p:sldId id="261" r:id="rId6"/>
    <p:sldId id="262" r:id="rId7"/>
    <p:sldId id="263" r:id="rId8"/>
    <p:sldId id="264" r:id="rId9"/>
  </p:sldIdLst>
  <p:sldSz cx="9144000" cy="6858000" type="screen4x3"/>
  <p:notesSz cx="6858000" cy="9144000"/>
  <p:embeddedFontLst>
    <p:embeddedFont>
      <p:font typeface="Vijaya" pitchFamily="34" charset="0"/>
      <p:regular r:id="rId10"/>
      <p:bold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entaur" pitchFamily="18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D6B5-9FAF-4324-BC97-184E18EB69E7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D421-700B-4BE8-AD8E-3E3C63B2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1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D6B5-9FAF-4324-BC97-184E18EB69E7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D421-700B-4BE8-AD8E-3E3C63B2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2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D6B5-9FAF-4324-BC97-184E18EB69E7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D421-700B-4BE8-AD8E-3E3C63B2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6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D6B5-9FAF-4324-BC97-184E18EB69E7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D421-700B-4BE8-AD8E-3E3C63B2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3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D6B5-9FAF-4324-BC97-184E18EB69E7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D421-700B-4BE8-AD8E-3E3C63B2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2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D6B5-9FAF-4324-BC97-184E18EB69E7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D421-700B-4BE8-AD8E-3E3C63B2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4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D6B5-9FAF-4324-BC97-184E18EB69E7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D421-700B-4BE8-AD8E-3E3C63B2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0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D6B5-9FAF-4324-BC97-184E18EB69E7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D421-700B-4BE8-AD8E-3E3C63B2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1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D6B5-9FAF-4324-BC97-184E18EB69E7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D421-700B-4BE8-AD8E-3E3C63B2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0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D6B5-9FAF-4324-BC97-184E18EB69E7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D421-700B-4BE8-AD8E-3E3C63B2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5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D6B5-9FAF-4324-BC97-184E18EB69E7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D421-700B-4BE8-AD8E-3E3C63B2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3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5D6B5-9FAF-4324-BC97-184E18EB69E7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0D421-700B-4BE8-AD8E-3E3C63B2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1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3.bp.blogspot.com/-qsVNbVrlbD8/Ty4DbKbelOI/AAAAAAAABKk/1djYEPywerk/s1600/1621son_wors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21" y="990600"/>
            <a:ext cx="710847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Centaur" pitchFamily="18" charset="0"/>
                <a:cs typeface="Vijaya" pitchFamily="34" charset="0"/>
              </a:rPr>
              <a:t>JOY</a:t>
            </a:r>
            <a:endParaRPr lang="en-US" sz="9600" dirty="0">
              <a:solidFill>
                <a:schemeClr val="bg1"/>
              </a:solidFill>
              <a:latin typeface="Centaur" pitchFamily="18" charset="0"/>
              <a:cs typeface="Vijay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05000" y="1447800"/>
            <a:ext cx="5257800" cy="1015663"/>
            <a:chOff x="1905000" y="1447800"/>
            <a:chExt cx="5257800" cy="1015663"/>
          </a:xfrm>
        </p:grpSpPr>
        <p:sp>
          <p:nvSpPr>
            <p:cNvPr id="6" name="TextBox 5"/>
            <p:cNvSpPr txBox="1"/>
            <p:nvPr/>
          </p:nvSpPr>
          <p:spPr>
            <a:xfrm>
              <a:off x="2656060" y="1447800"/>
              <a:ext cx="3886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/>
                  </a:solidFill>
                  <a:latin typeface="Centaur" pitchFamily="18" charset="0"/>
                  <a:cs typeface="Vijaya" pitchFamily="34" charset="0"/>
                </a:rPr>
                <a:t>What Is It?</a:t>
              </a:r>
              <a:endParaRPr lang="en-US" sz="6000" dirty="0">
                <a:solidFill>
                  <a:schemeClr val="bg1"/>
                </a:solidFill>
                <a:latin typeface="Centaur" pitchFamily="18" charset="0"/>
                <a:cs typeface="Vijaya" pitchFamily="34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905000" y="1524000"/>
              <a:ext cx="5257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211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3.bp.blogspot.com/-qsVNbVrlbD8/Ty4DbKbelOI/AAAAAAAABKk/1djYEPywerk/s1600/1621son_worsh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412" y="228600"/>
            <a:ext cx="3813588" cy="286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6755" y="3090208"/>
            <a:ext cx="8280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Centaur" pitchFamily="18" charset="0"/>
                <a:cs typeface="Vijaya" pitchFamily="34" charset="0"/>
              </a:rPr>
              <a:t>True joy is not based on emotion.</a:t>
            </a:r>
            <a:endParaRPr lang="en-US" sz="6000" b="1" dirty="0">
              <a:solidFill>
                <a:schemeClr val="bg1"/>
              </a:solidFill>
              <a:latin typeface="Centaur" pitchFamily="18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7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6755" y="3090208"/>
            <a:ext cx="8280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Centaur" pitchFamily="18" charset="0"/>
                <a:cs typeface="Vijaya" pitchFamily="34" charset="0"/>
              </a:rPr>
              <a:t>True joy is not based on outward circumstance.</a:t>
            </a:r>
            <a:endParaRPr lang="en-US" sz="6000" b="1" dirty="0">
              <a:solidFill>
                <a:schemeClr val="bg1"/>
              </a:solidFill>
              <a:latin typeface="Centaur" pitchFamily="18" charset="0"/>
              <a:cs typeface="Vijaya" pitchFamily="34" charset="0"/>
            </a:endParaRPr>
          </a:p>
        </p:txBody>
      </p:sp>
      <p:pic>
        <p:nvPicPr>
          <p:cNvPr id="5" name="Picture 2" descr="http://3.bp.blogspot.com/-qsVNbVrlbD8/Ty4DbKbelOI/AAAAAAAABKk/1djYEPywerk/s1600/1621son_worsh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412" y="228600"/>
            <a:ext cx="3813588" cy="286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1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betterfeelingthought.com/wp-content/uploads/2012/05/JO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/>
          <a:stretch/>
        </p:blipFill>
        <p:spPr bwMode="auto">
          <a:xfrm>
            <a:off x="1528762" y="1828800"/>
            <a:ext cx="6010275" cy="353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0100" y="2286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</a:rPr>
              <a:t>How do you expect me to be joyful when … ?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1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343150" y="228600"/>
            <a:ext cx="4286250" cy="3218830"/>
            <a:chOff x="2762250" y="259140"/>
            <a:chExt cx="3619500" cy="2837830"/>
          </a:xfrm>
        </p:grpSpPr>
        <p:pic>
          <p:nvPicPr>
            <p:cNvPr id="5" name="Picture 2" descr="http://3.bp.blogspot.com/-qsVNbVrlbD8/Ty4DbKbelOI/AAAAAAAABKk/1djYEPywerk/s1600/1621son_worship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250" y="381000"/>
              <a:ext cx="3619500" cy="2715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276600" y="259140"/>
              <a:ext cx="2590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smtClean="0">
                  <a:solidFill>
                    <a:schemeClr val="bg1"/>
                  </a:solidFill>
                  <a:latin typeface="Centaur" pitchFamily="18" charset="0"/>
                  <a:cs typeface="Vijaya" pitchFamily="34" charset="0"/>
                </a:rPr>
                <a:t>JOY</a:t>
              </a:r>
              <a:endParaRPr lang="en-US" sz="9600" dirty="0">
                <a:solidFill>
                  <a:schemeClr val="bg1"/>
                </a:solidFill>
                <a:latin typeface="Centaur" pitchFamily="18" charset="0"/>
                <a:cs typeface="Vijaya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3877" y="3048000"/>
            <a:ext cx="8280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entaur" pitchFamily="18" charset="0"/>
                <a:cs typeface="Vijaya" pitchFamily="34" charset="0"/>
              </a:rPr>
              <a:t>Are you as joyful today as when you first became a Christian?</a:t>
            </a:r>
            <a:endParaRPr lang="en-US" sz="5400" b="1" dirty="0">
              <a:solidFill>
                <a:schemeClr val="bg1"/>
              </a:solidFill>
              <a:latin typeface="Centaur" pitchFamily="18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00100" y="37338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entaur" pitchFamily="18" charset="0"/>
              </a:rPr>
              <a:t>As we mature spiritually, we realize how bad sin really is.</a:t>
            </a:r>
            <a:endParaRPr lang="en-US" sz="4400" b="1" dirty="0">
              <a:solidFill>
                <a:schemeClr val="bg1"/>
              </a:solidFill>
              <a:latin typeface="Centaur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24150" y="533400"/>
            <a:ext cx="3619500" cy="3124200"/>
            <a:chOff x="2724150" y="533400"/>
            <a:chExt cx="3619500" cy="3124200"/>
          </a:xfrm>
        </p:grpSpPr>
        <p:grpSp>
          <p:nvGrpSpPr>
            <p:cNvPr id="3" name="Group 2"/>
            <p:cNvGrpSpPr/>
            <p:nvPr/>
          </p:nvGrpSpPr>
          <p:grpSpPr>
            <a:xfrm>
              <a:off x="2724150" y="762000"/>
              <a:ext cx="3619500" cy="2837830"/>
              <a:chOff x="2762250" y="259140"/>
              <a:chExt cx="3619500" cy="2837830"/>
            </a:xfrm>
          </p:grpSpPr>
          <p:pic>
            <p:nvPicPr>
              <p:cNvPr id="5" name="Picture 2" descr="http://3.bp.blogspot.com/-qsVNbVrlbD8/Ty4DbKbelOI/AAAAAAAABKk/1djYEPywerk/s1600/1621son_worship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2250" y="381000"/>
                <a:ext cx="3619500" cy="27159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3276600" y="259140"/>
                <a:ext cx="25908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600" dirty="0" smtClean="0">
                    <a:solidFill>
                      <a:schemeClr val="bg1"/>
                    </a:solidFill>
                    <a:latin typeface="Centaur" pitchFamily="18" charset="0"/>
                    <a:cs typeface="Vijaya" pitchFamily="34" charset="0"/>
                  </a:rPr>
                  <a:t>JOY</a:t>
                </a:r>
                <a:endParaRPr lang="en-US" sz="9600" dirty="0">
                  <a:solidFill>
                    <a:schemeClr val="bg1"/>
                  </a:solidFill>
                  <a:latin typeface="Centaur" pitchFamily="18" charset="0"/>
                  <a:cs typeface="Vijaya" pitchFamily="34" charset="0"/>
                </a:endParaRPr>
              </a:p>
            </p:txBody>
          </p:sp>
        </p:grpSp>
        <p:sp>
          <p:nvSpPr>
            <p:cNvPr id="7" name="&quot;No&quot; Symbol 6"/>
            <p:cNvSpPr/>
            <p:nvPr/>
          </p:nvSpPr>
          <p:spPr>
            <a:xfrm>
              <a:off x="2857500" y="533400"/>
              <a:ext cx="3314700" cy="3124200"/>
            </a:xfrm>
            <a:prstGeom prst="noSmoking">
              <a:avLst>
                <a:gd name="adj" fmla="val 766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76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37338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entaur" pitchFamily="18" charset="0"/>
              </a:rPr>
              <a:t>We accept initial forgiveness by grace, then tend to rely on merit.</a:t>
            </a:r>
            <a:endParaRPr lang="en-US" sz="4400" b="1" dirty="0">
              <a:solidFill>
                <a:schemeClr val="bg1"/>
              </a:solidFill>
              <a:latin typeface="Centaur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24150" y="533400"/>
            <a:ext cx="3619500" cy="3124200"/>
            <a:chOff x="2724150" y="533400"/>
            <a:chExt cx="3619500" cy="3124200"/>
          </a:xfrm>
        </p:grpSpPr>
        <p:grpSp>
          <p:nvGrpSpPr>
            <p:cNvPr id="9" name="Group 8"/>
            <p:cNvGrpSpPr/>
            <p:nvPr/>
          </p:nvGrpSpPr>
          <p:grpSpPr>
            <a:xfrm>
              <a:off x="2724150" y="762000"/>
              <a:ext cx="3619500" cy="2837830"/>
              <a:chOff x="2762250" y="259140"/>
              <a:chExt cx="3619500" cy="2837830"/>
            </a:xfrm>
          </p:grpSpPr>
          <p:pic>
            <p:nvPicPr>
              <p:cNvPr id="11" name="Picture 2" descr="http://3.bp.blogspot.com/-qsVNbVrlbD8/Ty4DbKbelOI/AAAAAAAABKk/1djYEPywerk/s1600/1621son_worship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2250" y="381000"/>
                <a:ext cx="3619500" cy="27159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3276600" y="259140"/>
                <a:ext cx="25908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600" dirty="0" smtClean="0">
                    <a:solidFill>
                      <a:schemeClr val="bg1"/>
                    </a:solidFill>
                    <a:latin typeface="Centaur" pitchFamily="18" charset="0"/>
                    <a:cs typeface="Vijaya" pitchFamily="34" charset="0"/>
                  </a:rPr>
                  <a:t>JOY</a:t>
                </a:r>
                <a:endParaRPr lang="en-US" sz="9600" dirty="0">
                  <a:solidFill>
                    <a:schemeClr val="bg1"/>
                  </a:solidFill>
                  <a:latin typeface="Centaur" pitchFamily="18" charset="0"/>
                  <a:cs typeface="Vijaya" pitchFamily="34" charset="0"/>
                </a:endParaRPr>
              </a:p>
            </p:txBody>
          </p:sp>
        </p:grpSp>
        <p:sp>
          <p:nvSpPr>
            <p:cNvPr id="10" name="&quot;No&quot; Symbol 9"/>
            <p:cNvSpPr/>
            <p:nvPr/>
          </p:nvSpPr>
          <p:spPr>
            <a:xfrm>
              <a:off x="2857500" y="533400"/>
              <a:ext cx="3314700" cy="3124200"/>
            </a:xfrm>
            <a:prstGeom prst="noSmoking">
              <a:avLst>
                <a:gd name="adj" fmla="val 766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63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695742"/>
            <a:ext cx="792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bg1"/>
                </a:solidFill>
                <a:latin typeface="Centaur" pitchFamily="18" charset="0"/>
              </a:rPr>
              <a:t>If you live to be 80 or 90 years old, will your hope be on something other than forgiveness?</a:t>
            </a:r>
            <a:endParaRPr lang="en-US" sz="4400" b="1" dirty="0">
              <a:solidFill>
                <a:schemeClr val="bg1"/>
              </a:solidFill>
              <a:latin typeface="Centaur" pitchFamily="18" charset="0"/>
            </a:endParaRPr>
          </a:p>
        </p:txBody>
      </p:sp>
      <p:pic>
        <p:nvPicPr>
          <p:cNvPr id="3074" name="Picture 2" descr="http://insitu.sit.ac.nz/wp-content/uploads/2010/09/elderab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3505200" cy="382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6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97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Vijaya</vt:lpstr>
      <vt:lpstr>Calibri</vt:lpstr>
      <vt:lpstr>Centaur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Jonas</dc:creator>
  <cp:lastModifiedBy>Perry</cp:lastModifiedBy>
  <cp:revision>11</cp:revision>
  <dcterms:created xsi:type="dcterms:W3CDTF">2013-06-13T20:18:29Z</dcterms:created>
  <dcterms:modified xsi:type="dcterms:W3CDTF">2013-06-22T18:38:52Z</dcterms:modified>
</cp:coreProperties>
</file>