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83" r:id="rId5"/>
    <p:sldId id="264" r:id="rId6"/>
    <p:sldId id="270" r:id="rId7"/>
    <p:sldId id="273" r:id="rId8"/>
    <p:sldId id="272" r:id="rId9"/>
    <p:sldId id="284" r:id="rId10"/>
    <p:sldId id="274" r:id="rId11"/>
    <p:sldId id="275" r:id="rId12"/>
    <p:sldId id="276" r:id="rId13"/>
    <p:sldId id="260" r:id="rId14"/>
    <p:sldId id="277" r:id="rId15"/>
    <p:sldId id="278" r:id="rId16"/>
    <p:sldId id="280" r:id="rId17"/>
    <p:sldId id="282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00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464" y="4076054"/>
            <a:ext cx="6705600" cy="46166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“unmarried”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- same word in vs.8, 32, 34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14299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Christians (1Cor.7:10-11)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10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But to the married I give instructions,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not I, but the Lord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that the wife should not leave her husband </a:t>
            </a:r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11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(but if she does leave, let her remain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unmarried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, or else be reconciled to her husband)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and that the husband should not send his wife away.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1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668" y="4076053"/>
            <a:ext cx="7800264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Wife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don’t 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leave, depart, separate from  (</a:t>
            </a:r>
            <a:r>
              <a:rPr lang="en-US" sz="2400" b="1" dirty="0" err="1">
                <a:solidFill>
                  <a:prstClr val="white"/>
                </a:solidFill>
                <a:latin typeface="Arial Narrow" panose="020B0606020202030204" pitchFamily="34" charset="0"/>
              </a:rPr>
              <a:t>Grk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. Chorizo)</a:t>
            </a:r>
          </a:p>
          <a:p>
            <a:r>
              <a:rPr lang="en-US" sz="2400" b="1" dirty="0" err="1">
                <a:solidFill>
                  <a:prstClr val="white"/>
                </a:solidFill>
                <a:latin typeface="Arial Narrow" panose="020B0606020202030204" pitchFamily="34" charset="0"/>
              </a:rPr>
              <a:t>Thayers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- to leave a husband or wife: of divorce, 1Cor.7:11, 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14299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Christians (1Cor.7:10-11)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10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But to the married I give instructions,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not I, but the Lord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that the wife </a:t>
            </a:r>
            <a:r>
              <a:rPr lang="en-US" sz="2400" b="1" i="1" u="sng" dirty="0">
                <a:solidFill>
                  <a:prstClr val="white"/>
                </a:solidFill>
                <a:latin typeface="Arial Narrow" panose="020B0606020202030204" pitchFamily="34" charset="0"/>
              </a:rPr>
              <a:t>should not leave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her husband </a:t>
            </a:r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11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(but if she does leave, let her remain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unmarried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, or else be reconciled to her husband)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and that the husband should not send his wife away.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3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713" y="4060557"/>
            <a:ext cx="7928173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Harmonize with what the Lord Himself directly taught</a:t>
            </a:r>
          </a:p>
          <a:p>
            <a:pPr marL="457200" indent="-457200" algn="just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Harmonize with all that is taught in this particular chapter</a:t>
            </a:r>
          </a:p>
          <a:p>
            <a:pPr marL="457200" indent="-457200" algn="just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Harmonize with all other Bible passages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986512"/>
            <a:ext cx="5073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1Cor.7:10-11 Must Harmonize With “All” Other Teaching On This Subject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10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But to the married I give instructions,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not I, but the Lord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that the wife should not leave her husband </a:t>
            </a:r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11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(but if she does leave, let her remain unmarried, or else be reconciled to her husband)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and that the husband should not send his wife away.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4967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Denominational friends…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Acts 2:21  / 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Rom.10:9-10 - “Sinner’s Prayer Salvation” (?) </a:t>
            </a:r>
            <a:b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</a:br>
            <a:endParaRPr lang="en-US" sz="240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696200" cy="2862322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Harmonize with…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	All other passages (Acts 2:38: Gal.3:26-27; Rom.6:4-18)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	Teaching in that particular chapter…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	Acts 2:21  with vs.36-47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	Rom.10:9-10  with  vs.11-17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1Cor.7:11 -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But if she does leave, let her remain unmarried or be reconciled to her husband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534400" cy="230832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Harmonize with…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Lord Himself Taught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Mt.19:4-9  (don’t separate, only 1 exception)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Chapter 7 teaches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vs.3-4, 10, 12-13, 39  (obligations, bound)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All other passages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Mal.2:14; Rom.7:2-3; Eph.5:19-33;  1Pet.3:1-7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8862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Separation and / or divorce violates these passages!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6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872480"/>
            <a:ext cx="7825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Unbelievers (1Cor.7:12-16)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952" y="1726723"/>
            <a:ext cx="83290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12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But to the rest I say, not the Lord, that if any brother has a wife who is an unbeliever, and she consents to live with him,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let him not send her away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13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And a woman who has an unbelieving husband, and he consents to live with her, let her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send her husband away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14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the unbelieving husband is sanctified through his wife, and the unbelieving wife is sanctified through her believing husband; for otherwise your children are unclean, but now they are holy.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15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Yet if the unbelieving one leaves, let him leave; the brother or the sister is not under bondage in such </a:t>
            </a:r>
            <a:r>
              <a:rPr lang="en-US" sz="2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cases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but God has called us to peace.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16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how do you know, O wife, whether you will save your husband? Or how do you know, O husband, whether you will save your wife?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6322367"/>
            <a:ext cx="203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Ezra 10:3 ?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1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872480"/>
            <a:ext cx="7825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Unbelievers (1Cor.7:12-16)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952" y="1703477"/>
            <a:ext cx="8329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15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Yet if the unbelieving one leaves, let him leave; the brother or the sister is not under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bondage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in such cases, but God has </a:t>
            </a:r>
            <a:r>
              <a:rPr lang="en-US" sz="2400" b="1" u="sng" dirty="0">
                <a:solidFill>
                  <a:srgbClr val="FFFF66"/>
                </a:solidFill>
                <a:latin typeface="Arial Narrow" panose="020B0606020202030204" pitchFamily="34" charset="0"/>
              </a:rPr>
              <a:t>called us to peace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.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 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9336" y="3791919"/>
            <a:ext cx="7003663" cy="1361911"/>
          </a:xfrm>
          <a:prstGeom prst="rect">
            <a:avLst/>
          </a:prstGeom>
          <a:noFill/>
          <a:ln w="53975" cmpd="thickThin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	Bond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Grk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“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deo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” -  to bind, tie,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fasten</a:t>
            </a:r>
          </a:p>
          <a:p>
            <a:endParaRPr lang="en-US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Bondage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Grk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. “</a:t>
            </a:r>
            <a:r>
              <a:rPr lang="en-US" sz="2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douloo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” - to make a slave of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743200"/>
            <a:ext cx="4953000" cy="83099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Not a reference to the marriage “bond” as in 1Cor.7:27, 39 &amp; Rom.7:2-3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02631"/>
            <a:ext cx="60430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Deo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has the connotation of a legal obligation (bound by law &amp; to the law of one’s mate)</a:t>
            </a:r>
          </a:p>
          <a:p>
            <a:pPr marL="342900" indent="-342900">
              <a:buFontTx/>
              <a:buChar char="-"/>
            </a:pPr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Douloo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has the connotation of making a person a slave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5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872480"/>
            <a:ext cx="7825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Unbelievers (1Cor.7:12-16)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3952" y="1703477"/>
            <a:ext cx="8329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15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Yet if the unbelieving one leaves, let him leave; the brother or the sister is not under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bondage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 in such cases, but God has </a:t>
            </a:r>
            <a:r>
              <a:rPr lang="en-US" sz="2400" b="1" u="sng" dirty="0">
                <a:solidFill>
                  <a:srgbClr val="FFFF66"/>
                </a:solidFill>
                <a:latin typeface="Arial Narrow" panose="020B0606020202030204" pitchFamily="34" charset="0"/>
              </a:rPr>
              <a:t>called us to peace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.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 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821" y="3581400"/>
            <a:ext cx="6368512" cy="1200329"/>
          </a:xfrm>
          <a:prstGeom prst="rect">
            <a:avLst/>
          </a:prstGeom>
          <a:noFill/>
          <a:ln w="53975" cmpd="thickThin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ESV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“the brother or sister is not enslaved”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NASU, KJV, NKJV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“not under bondage”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NIV, HCSB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“not bound”</a:t>
            </a:r>
            <a:endParaRPr lang="en-US" sz="2400" b="1" dirty="0">
              <a:solidFill>
                <a:srgbClr val="00FFFF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152" y="2896057"/>
            <a:ext cx="7459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Can’t force them to comply - God has called us to peace 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9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743" y="1118090"/>
            <a:ext cx="5461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latin typeface="Arial Black" panose="020B0A04020102020204" pitchFamily="34" charset="0"/>
              </a:rPr>
              <a:t>Be Honest With The Scriptures</a:t>
            </a:r>
            <a:endParaRPr lang="en-US" sz="800" b="1" dirty="0" smtClean="0">
              <a:solidFill>
                <a:srgbClr val="00FF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998" y="2962280"/>
            <a:ext cx="7955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latin typeface="Arial Black" panose="020B0A04020102020204" pitchFamily="34" charset="0"/>
              </a:rPr>
              <a:t>What do w</a:t>
            </a:r>
            <a:r>
              <a:rPr lang="en-US" sz="2400" b="1" dirty="0" smtClean="0">
                <a:solidFill>
                  <a:srgbClr val="00FFFF"/>
                </a:solidFill>
                <a:latin typeface="Arial Black" panose="020B0A04020102020204" pitchFamily="34" charset="0"/>
              </a:rPr>
              <a:t>e </a:t>
            </a:r>
            <a:r>
              <a:rPr lang="en-US" sz="2400" b="1" dirty="0" smtClean="0">
                <a:solidFill>
                  <a:srgbClr val="00FFFF"/>
                </a:solidFill>
                <a:latin typeface="Arial Black" panose="020B0A04020102020204" pitchFamily="34" charset="0"/>
              </a:rPr>
              <a:t>do if one is not following Truth?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2891" y="1678928"/>
            <a:ext cx="647515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Acts 17:11 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vs.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 2Tim.4:3-4</a:t>
            </a:r>
          </a:p>
          <a:p>
            <a:pPr marL="465138" indent="-465138"/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465138" indent="-465138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Don’t pervert the Gospel 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(Gal.1:6-8;  2Pet.3:16)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049" y="3435569"/>
            <a:ext cx="660820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Admonish / discipline 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(1Ths.5:14; 2Ths.3:6)</a:t>
            </a:r>
          </a:p>
          <a:p>
            <a:pPr marL="465138" indent="-465138"/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465138" indent="-465138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Support decisions 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(Heb.13:17; Num.16:41-50)</a:t>
            </a:r>
          </a:p>
          <a:p>
            <a:pPr marL="465138" indent="-465138"/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465138" indent="-465138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Efforts to restore / save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(Gal.6:1; Js.5:19-20)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2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/>
      <p:bldP spid="9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7488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There Is No Contradiction In God’s Word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811341"/>
            <a:ext cx="4139275" cy="3241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Mal.2:14  (Mt.5:37)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Rom.7:2-3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Eph.5:19-33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1Pet.3:1-7  (2:18-20; 2:21-25)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Mt.19:1-12</a:t>
            </a:r>
            <a:endParaRPr lang="en-US" sz="28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2234487"/>
            <a:ext cx="21723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Covenant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Commitment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Bound Together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Responsibility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Staying Power</a:t>
            </a:r>
          </a:p>
        </p:txBody>
      </p:sp>
    </p:spTree>
    <p:extLst>
      <p:ext uri="{BB962C8B-B14F-4D97-AF65-F5344CB8AC3E}">
        <p14:creationId xmlns:p14="http://schemas.microsoft.com/office/powerpoint/2010/main" val="302321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945" y="907352"/>
            <a:ext cx="548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1Cor.7:1 -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things about which you wrote, it is good for a man not to touch a woman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   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945" y="2188423"/>
            <a:ext cx="86544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1Cor.7:25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virgins I have no command of the Lord, but I give an opinion as one who by the mercy of the Lord is trustworthy.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1Cor.8:1-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things sacrificed to idols, we know that we all have knowledge. Knowledge makes arrogant, but love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edifies.</a:t>
            </a:r>
          </a:p>
          <a:p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1Cor.12:1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spiritual </a:t>
            </a:r>
            <a:r>
              <a:rPr lang="en-US" sz="2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gifts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brethren, I do not want you to be unaware.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1Cor.16:1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collection for the saints, as I directed the churches of Galatia, so do you also. 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589" y="1752600"/>
            <a:ext cx="4692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1Cor.7:1-9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celibacy, living single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1Cor.7:10-16 </a:t>
            </a:r>
            <a:r>
              <a:rPr lang="en-US" sz="2400" b="1" i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- marriage &amp; divorce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   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5614" y="1095214"/>
            <a:ext cx="3423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1Cor.7- Marriage</a:t>
            </a:r>
            <a:endParaRPr lang="en-US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0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203" y="2362200"/>
            <a:ext cx="4102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1Cor.7:10-11</a:t>
            </a:r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            </a:t>
            </a:r>
            <a:r>
              <a:rPr lang="en-US" sz="2400" b="1" i="1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“But to the married” 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(Believers married to believers)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2510" y="1104527"/>
            <a:ext cx="2627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1Cor.7:10-16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360" y="4249555"/>
            <a:ext cx="3576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“Not I, but the Lord”</a:t>
            </a:r>
            <a:endParaRPr lang="en-US" sz="2400" dirty="0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960" y="4249555"/>
            <a:ext cx="353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“I say, not the Lord”</a:t>
            </a:r>
            <a:endParaRPr lang="en-US" sz="2400" dirty="0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46353" y="2362200"/>
            <a:ext cx="0" cy="25146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19600" y="2384156"/>
            <a:ext cx="4430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1Cor.7:12-16</a:t>
            </a:r>
            <a:r>
              <a:rPr lang="en-US" sz="2400" b="1" i="1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               “But to the rest”    </a:t>
            </a:r>
            <a:r>
              <a:rPr lang="en-US" sz="24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(Believers married to unbelievers)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3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05" y="1066800"/>
            <a:ext cx="2538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1Cor.7:10-12</a:t>
            </a:r>
            <a:endParaRPr 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001" y="1627627"/>
            <a:ext cx="7203339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10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But to the married I give instructions,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I, but the Lord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that the wife should not leave her husband 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(but if she does leave, let her remain unmarried, or else be reconciled to her husband), and that the husband should not send his wife away.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10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12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But to the rest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 say, not the Lord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that if any brother has a wife who is an unbeliever, and she consents to live with him, let him not send her away. </a:t>
            </a:r>
          </a:p>
        </p:txBody>
      </p:sp>
    </p:spTree>
    <p:extLst>
      <p:ext uri="{BB962C8B-B14F-4D97-AF65-F5344CB8AC3E}">
        <p14:creationId xmlns:p14="http://schemas.microsoft.com/office/powerpoint/2010/main" val="293033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091553"/>
            <a:ext cx="8534400" cy="156966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The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fact that God tells us what to do if a particular command is violated doesn’t give us permission to break that command </a:t>
            </a:r>
            <a:endParaRPr lang="en-US" sz="240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cf. 1Jn.2:1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cf.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Mk.11:25-26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14299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Christians (1Cor.7:10-11)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10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But to the married I give instructions,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not I, but the Lord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that the wife should not leave her husband </a:t>
            </a:r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11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(but if she does leave, let her remain unmarried, or else be reconciled to her husband)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and that the husband should not send his wife away.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1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091553"/>
            <a:ext cx="8534400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“And I say to you, whoever divorces his wife, except for immorality, and marries another woman, commits adultery” 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(Mt.19:9)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14299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Christians (1Cor.7:10-11)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10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But to the married I give instructions,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not I, but the Lord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that the wife should not leave her husband 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(but if she does leave, let her remain unmarried, or else be reconciled to her husband)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and that the husband should not send his wife away.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091553"/>
            <a:ext cx="5334000" cy="193899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Repentance…</a:t>
            </a:r>
            <a:endParaRPr lang="en-US" sz="240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Acknowledgment of sin (admit to self)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Godly sorrow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Correction of sin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Seek to restore relationship (reconcile)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14299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Christians  Married  To Christians (1Cor.7:10-11)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10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But to the married I give instructions, </a:t>
            </a:r>
            <a:r>
              <a:rPr lang="en-US" sz="2400" b="1" u="sng" dirty="0">
                <a:solidFill>
                  <a:srgbClr val="FFFF00"/>
                </a:solidFill>
                <a:latin typeface="Arial Narrow" panose="020B0606020202030204" pitchFamily="34" charset="0"/>
              </a:rPr>
              <a:t>not I, but the Lord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that the wife should not leave her husband </a:t>
            </a:r>
            <a:r>
              <a:rPr lang="en-US" sz="2400" b="1" baseline="300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11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(but if she does leave, let her remain unmarried, or else be reconciled to her husband)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, and that the husband should not send his wife away.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1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1345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181</cp:revision>
  <dcterms:created xsi:type="dcterms:W3CDTF">2011-06-10T02:44:41Z</dcterms:created>
  <dcterms:modified xsi:type="dcterms:W3CDTF">2013-11-03T19:15:57Z</dcterms:modified>
</cp:coreProperties>
</file>