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4" r:id="rId4"/>
    <p:sldId id="265" r:id="rId5"/>
    <p:sldId id="266" r:id="rId6"/>
    <p:sldId id="267" r:id="rId7"/>
    <p:sldId id="268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FFFF00"/>
    <a:srgbClr val="0000CC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97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20F1-D91B-480B-B152-8DA4D9E09F4E}" type="datetimeFigureOut">
              <a:rPr lang="en-US" smtClean="0"/>
              <a:pPr/>
              <a:t>3/2/2014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20F1-D91B-480B-B152-8DA4D9E09F4E}" type="datetimeFigureOut">
              <a:rPr lang="en-US" smtClean="0"/>
              <a:pPr/>
              <a:t>3/2/2014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20F1-D91B-480B-B152-8DA4D9E09F4E}" type="datetimeFigureOut">
              <a:rPr lang="en-US" smtClean="0"/>
              <a:pPr/>
              <a:t>3/2/2014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20F1-D91B-480B-B152-8DA4D9E09F4E}" type="datetimeFigureOut">
              <a:rPr lang="en-US" smtClean="0"/>
              <a:pPr/>
              <a:t>3/2/2014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20F1-D91B-480B-B152-8DA4D9E09F4E}" type="datetimeFigureOut">
              <a:rPr lang="en-US" smtClean="0"/>
              <a:pPr/>
              <a:t>3/2/2014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20F1-D91B-480B-B152-8DA4D9E09F4E}" type="datetimeFigureOut">
              <a:rPr lang="en-US" smtClean="0"/>
              <a:pPr/>
              <a:t>3/2/2014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20F1-D91B-480B-B152-8DA4D9E09F4E}" type="datetimeFigureOut">
              <a:rPr lang="en-US" smtClean="0"/>
              <a:pPr/>
              <a:t>3/2/2014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20F1-D91B-480B-B152-8DA4D9E09F4E}" type="datetimeFigureOut">
              <a:rPr lang="en-US" smtClean="0"/>
              <a:pPr/>
              <a:t>3/2/2014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20F1-D91B-480B-B152-8DA4D9E09F4E}" type="datetimeFigureOut">
              <a:rPr lang="en-US" smtClean="0"/>
              <a:pPr/>
              <a:t>3/2/2014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20F1-D91B-480B-B152-8DA4D9E09F4E}" type="datetimeFigureOut">
              <a:rPr lang="en-US" smtClean="0"/>
              <a:pPr/>
              <a:t>3/2/2014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20F1-D91B-480B-B152-8DA4D9E09F4E}" type="datetimeFigureOut">
              <a:rPr lang="en-US" smtClean="0"/>
              <a:pPr/>
              <a:t>3/2/2014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2A20F1-D91B-480B-B152-8DA4D9E09F4E}" type="datetimeFigureOut">
              <a:rPr lang="en-US" smtClean="0"/>
              <a:pPr/>
              <a:t>3/2/2014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152400"/>
            <a:ext cx="1933575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83313" y="152400"/>
            <a:ext cx="8572476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 Black" panose="020B0A04020102020204" pitchFamily="34" charset="0"/>
              </a:rPr>
              <a:t>Preparing To Be Shepherds</a:t>
            </a:r>
            <a:endParaRPr lang="en-US" sz="4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1148841"/>
            <a:ext cx="6400800" cy="27315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n-US" sz="2800" b="1" dirty="0" smtClean="0">
                <a:solidFill>
                  <a:srgbClr val="FFFF00"/>
                </a:solidFill>
                <a:latin typeface="Arial Narrow" panose="020B0606020202030204" pitchFamily="34" charset="0"/>
              </a:rPr>
              <a:t>Guidance of the Holy Spirit</a:t>
            </a:r>
          </a:p>
          <a:p>
            <a:pPr marL="457200" indent="-457200">
              <a:buAutoNum type="arabicPeriod"/>
            </a:pPr>
            <a:endParaRPr lang="en-US" sz="1050" b="1" dirty="0" smtClean="0">
              <a:solidFill>
                <a:srgbClr val="FFFF00"/>
              </a:solidFill>
              <a:latin typeface="Arial Narrow" panose="020B0606020202030204" pitchFamily="34" charset="0"/>
            </a:endParaRPr>
          </a:p>
          <a:p>
            <a:pPr marL="457200" indent="-457200">
              <a:buAutoNum type="arabicPeriod"/>
            </a:pPr>
            <a:r>
              <a:rPr lang="en-US" sz="2800" b="1" dirty="0" smtClean="0">
                <a:solidFill>
                  <a:srgbClr val="FFFF00"/>
                </a:solidFill>
                <a:latin typeface="Arial Narrow" panose="020B0606020202030204" pitchFamily="34" charset="0"/>
              </a:rPr>
              <a:t>Desire in heart of the individual</a:t>
            </a:r>
          </a:p>
          <a:p>
            <a:pPr marL="457200" indent="-457200">
              <a:buAutoNum type="arabicPeriod"/>
            </a:pPr>
            <a:endParaRPr lang="en-US" sz="1050" b="1" dirty="0" smtClean="0">
              <a:solidFill>
                <a:srgbClr val="FFFF00"/>
              </a:solidFill>
              <a:latin typeface="Arial Narrow" panose="020B0606020202030204" pitchFamily="34" charset="0"/>
            </a:endParaRPr>
          </a:p>
          <a:p>
            <a:pPr marL="457200" indent="-457200">
              <a:buAutoNum type="arabicPeriod"/>
            </a:pPr>
            <a:r>
              <a:rPr lang="en-US" sz="2800" b="1" dirty="0" smtClean="0">
                <a:solidFill>
                  <a:srgbClr val="FFFF00"/>
                </a:solidFill>
                <a:latin typeface="Arial Narrow" panose="020B0606020202030204" pitchFamily="34" charset="0"/>
              </a:rPr>
              <a:t>Evidence in one’s life that he is qualified</a:t>
            </a:r>
          </a:p>
          <a:p>
            <a:pPr marL="457200" indent="-457200">
              <a:buAutoNum type="arabicPeriod"/>
            </a:pPr>
            <a:endParaRPr lang="en-US" sz="1050" b="1" dirty="0" smtClean="0">
              <a:solidFill>
                <a:srgbClr val="FFFF00"/>
              </a:solidFill>
              <a:latin typeface="Arial Narrow" panose="020B0606020202030204" pitchFamily="34" charset="0"/>
            </a:endParaRPr>
          </a:p>
          <a:p>
            <a:pPr marL="457200" indent="-457200">
              <a:buAutoNum type="arabicPeriod"/>
            </a:pPr>
            <a:r>
              <a:rPr lang="en-US" sz="2800" b="1" dirty="0" smtClean="0">
                <a:solidFill>
                  <a:srgbClr val="FFFF00"/>
                </a:solidFill>
                <a:latin typeface="Arial Narrow" panose="020B0606020202030204" pitchFamily="34" charset="0"/>
              </a:rPr>
              <a:t>Recognition of each of the above three things by the saints of the congregation</a:t>
            </a:r>
            <a:endParaRPr lang="en-US" sz="2800" b="1" dirty="0">
              <a:solidFill>
                <a:srgbClr val="FFFF00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5786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152400"/>
            <a:ext cx="1933575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83313" y="152400"/>
            <a:ext cx="8572476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dirty="0" smtClean="0">
                <a:ln w="24500" cmpd="dbl">
                  <a:solidFill>
                    <a:srgbClr val="C0504D">
                      <a:shade val="85000"/>
                      <a:satMod val="155000"/>
                    </a:srgbClr>
                  </a:solidFill>
                  <a:prstDash val="solid"/>
                  <a:miter lim="800000"/>
                </a:ln>
                <a:gradFill>
                  <a:gsLst>
                    <a:gs pos="10000">
                      <a:srgbClr val="C0504D">
                        <a:tint val="10000"/>
                        <a:satMod val="155000"/>
                      </a:srgbClr>
                    </a:gs>
                    <a:gs pos="60000">
                      <a:srgbClr val="C0504D">
                        <a:tint val="30000"/>
                        <a:satMod val="155000"/>
                      </a:srgbClr>
                    </a:gs>
                    <a:gs pos="100000">
                      <a:srgbClr val="C0504D">
                        <a:tint val="73000"/>
                        <a:satMod val="155000"/>
                      </a:srgb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 Black" panose="020B0A04020102020204" pitchFamily="34" charset="0"/>
              </a:rPr>
              <a:t>Preparing To Be Shepherds</a:t>
            </a:r>
            <a:endParaRPr lang="en-US" sz="4400" b="1" dirty="0">
              <a:ln w="24500" cmpd="dbl">
                <a:solidFill>
                  <a:srgbClr val="C0504D">
                    <a:shade val="85000"/>
                    <a:satMod val="155000"/>
                  </a:srgbClr>
                </a:solidFill>
                <a:prstDash val="solid"/>
                <a:miter lim="800000"/>
              </a:ln>
              <a:gradFill>
                <a:gsLst>
                  <a:gs pos="10000">
                    <a:srgbClr val="C0504D">
                      <a:tint val="10000"/>
                      <a:satMod val="155000"/>
                    </a:srgbClr>
                  </a:gs>
                  <a:gs pos="60000">
                    <a:srgbClr val="C0504D">
                      <a:tint val="30000"/>
                      <a:satMod val="155000"/>
                    </a:srgbClr>
                  </a:gs>
                  <a:gs pos="100000">
                    <a:srgbClr val="C0504D">
                      <a:tint val="73000"/>
                      <a:satMod val="155000"/>
                    </a:srgb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8164" y="921841"/>
            <a:ext cx="63688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Arial Narrow" panose="020B0606020202030204" pitchFamily="34" charset="0"/>
              </a:rPr>
              <a:t>1.  Guidance of the Holy Spirit  (Acts 20:28)</a:t>
            </a:r>
            <a:endParaRPr lang="en-US" sz="1050" b="1" dirty="0" smtClean="0">
              <a:solidFill>
                <a:srgbClr val="FFFF00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39994" y="1907231"/>
            <a:ext cx="62648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Plurality of men in each congregation  (Acts 14:23)</a:t>
            </a:r>
            <a:endParaRPr lang="en-US" sz="24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2922" y="2745431"/>
            <a:ext cx="70448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Qualities Must Have  (1Tim.3:1-7; Titus 1:5-16; 1Pet.5:1-3)</a:t>
            </a:r>
            <a:endParaRPr lang="en-US" sz="24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2922" y="3502967"/>
            <a:ext cx="844378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Job Description  (Acts 20:28-32; Heb.13:17; 1Tim.5:17-18; Js.5:13-20)</a:t>
            </a:r>
          </a:p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(Also… Jn.10:1-18;  Ps.23;  Ezek.34:1-16)</a:t>
            </a:r>
            <a:endParaRPr lang="en-US" sz="24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95400" y="4557251"/>
            <a:ext cx="1540806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FF66"/>
                </a:solidFill>
                <a:latin typeface="Arial Narrow" panose="020B0606020202030204" pitchFamily="34" charset="0"/>
              </a:rPr>
              <a:t>Elder</a:t>
            </a:r>
          </a:p>
          <a:p>
            <a:r>
              <a:rPr lang="en-US" sz="2800" b="1" dirty="0" smtClean="0">
                <a:solidFill>
                  <a:srgbClr val="FFFF66"/>
                </a:solidFill>
                <a:latin typeface="Arial Narrow" panose="020B0606020202030204" pitchFamily="34" charset="0"/>
              </a:rPr>
              <a:t>Overseer</a:t>
            </a:r>
          </a:p>
          <a:p>
            <a:r>
              <a:rPr lang="en-US" sz="2800" b="1" dirty="0" smtClean="0">
                <a:solidFill>
                  <a:srgbClr val="FFFF66"/>
                </a:solidFill>
                <a:latin typeface="Arial Narrow" panose="020B0606020202030204" pitchFamily="34" charset="0"/>
              </a:rPr>
              <a:t>Shepherd</a:t>
            </a:r>
            <a:endParaRPr lang="en-US" sz="2800" b="1" dirty="0">
              <a:solidFill>
                <a:srgbClr val="FFFF66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4471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152400"/>
            <a:ext cx="1933575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83313" y="152400"/>
            <a:ext cx="8572476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dirty="0" smtClean="0">
                <a:ln w="24500" cmpd="dbl">
                  <a:solidFill>
                    <a:srgbClr val="C0504D">
                      <a:shade val="85000"/>
                      <a:satMod val="155000"/>
                    </a:srgbClr>
                  </a:solidFill>
                  <a:prstDash val="solid"/>
                  <a:miter lim="800000"/>
                </a:ln>
                <a:gradFill>
                  <a:gsLst>
                    <a:gs pos="10000">
                      <a:srgbClr val="C0504D">
                        <a:tint val="10000"/>
                        <a:satMod val="155000"/>
                      </a:srgbClr>
                    </a:gs>
                    <a:gs pos="60000">
                      <a:srgbClr val="C0504D">
                        <a:tint val="30000"/>
                        <a:satMod val="155000"/>
                      </a:srgbClr>
                    </a:gs>
                    <a:gs pos="100000">
                      <a:srgbClr val="C0504D">
                        <a:tint val="73000"/>
                        <a:satMod val="155000"/>
                      </a:srgb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 Black" panose="020B0A04020102020204" pitchFamily="34" charset="0"/>
              </a:rPr>
              <a:t>Preparing To Be Shepherds</a:t>
            </a:r>
            <a:endParaRPr lang="en-US" sz="4400" b="1" dirty="0">
              <a:ln w="24500" cmpd="dbl">
                <a:solidFill>
                  <a:srgbClr val="C0504D">
                    <a:shade val="85000"/>
                    <a:satMod val="155000"/>
                  </a:srgbClr>
                </a:solidFill>
                <a:prstDash val="solid"/>
                <a:miter lim="800000"/>
              </a:ln>
              <a:gradFill>
                <a:gsLst>
                  <a:gs pos="10000">
                    <a:srgbClr val="C0504D">
                      <a:tint val="10000"/>
                      <a:satMod val="155000"/>
                    </a:srgbClr>
                  </a:gs>
                  <a:gs pos="60000">
                    <a:srgbClr val="C0504D">
                      <a:tint val="30000"/>
                      <a:satMod val="155000"/>
                    </a:srgbClr>
                  </a:gs>
                  <a:gs pos="100000">
                    <a:srgbClr val="C0504D">
                      <a:tint val="73000"/>
                      <a:satMod val="155000"/>
                    </a:srgb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8164" y="921841"/>
            <a:ext cx="63688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Arial Narrow" panose="020B0606020202030204" pitchFamily="34" charset="0"/>
              </a:rPr>
              <a:t>2.  Desire in heart of individual  (1Tim.3:1)</a:t>
            </a:r>
            <a:endParaRPr lang="en-US" sz="1050" b="1" dirty="0" smtClean="0">
              <a:solidFill>
                <a:srgbClr val="FFFF00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55156" y="1690693"/>
            <a:ext cx="36748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A “servant leader”  (1Pet.5:3)</a:t>
            </a:r>
            <a:endParaRPr lang="en-US" sz="2400" b="1" dirty="0">
              <a:solidFill>
                <a:prstClr val="white"/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65803" y="2283767"/>
            <a:ext cx="27853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Mt.20:25-28;  23:11-12</a:t>
            </a:r>
            <a:endParaRPr lang="en-US" sz="2400" b="1" dirty="0">
              <a:solidFill>
                <a:prstClr val="white"/>
              </a:solidFill>
              <a:latin typeface="Arial Narrow" panose="020B060602020203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76836" y="3041302"/>
            <a:ext cx="15632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Ezek.34:1-6</a:t>
            </a:r>
            <a:endParaRPr lang="en-US" sz="2400" b="1" dirty="0">
              <a:solidFill>
                <a:prstClr val="white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4318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152400"/>
            <a:ext cx="1933575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83313" y="152400"/>
            <a:ext cx="8572476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dirty="0" smtClean="0">
                <a:ln w="24500" cmpd="dbl">
                  <a:solidFill>
                    <a:srgbClr val="C0504D">
                      <a:shade val="85000"/>
                      <a:satMod val="155000"/>
                    </a:srgbClr>
                  </a:solidFill>
                  <a:prstDash val="solid"/>
                  <a:miter lim="800000"/>
                </a:ln>
                <a:gradFill>
                  <a:gsLst>
                    <a:gs pos="10000">
                      <a:srgbClr val="C0504D">
                        <a:tint val="10000"/>
                        <a:satMod val="155000"/>
                      </a:srgbClr>
                    </a:gs>
                    <a:gs pos="60000">
                      <a:srgbClr val="C0504D">
                        <a:tint val="30000"/>
                        <a:satMod val="155000"/>
                      </a:srgbClr>
                    </a:gs>
                    <a:gs pos="100000">
                      <a:srgbClr val="C0504D">
                        <a:tint val="73000"/>
                        <a:satMod val="155000"/>
                      </a:srgb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 Black" panose="020B0A04020102020204" pitchFamily="34" charset="0"/>
              </a:rPr>
              <a:t>Preparing To Be Shepherds</a:t>
            </a:r>
            <a:endParaRPr lang="en-US" sz="4400" b="1" dirty="0">
              <a:ln w="24500" cmpd="dbl">
                <a:solidFill>
                  <a:srgbClr val="C0504D">
                    <a:shade val="85000"/>
                    <a:satMod val="155000"/>
                  </a:srgbClr>
                </a:solidFill>
                <a:prstDash val="solid"/>
                <a:miter lim="800000"/>
              </a:ln>
              <a:gradFill>
                <a:gsLst>
                  <a:gs pos="10000">
                    <a:srgbClr val="C0504D">
                      <a:tint val="10000"/>
                      <a:satMod val="155000"/>
                    </a:srgbClr>
                  </a:gs>
                  <a:gs pos="60000">
                    <a:srgbClr val="C0504D">
                      <a:tint val="30000"/>
                      <a:satMod val="155000"/>
                    </a:srgbClr>
                  </a:gs>
                  <a:gs pos="100000">
                    <a:srgbClr val="C0504D">
                      <a:tint val="73000"/>
                      <a:satMod val="155000"/>
                    </a:srgb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8164" y="921841"/>
            <a:ext cx="63688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 startAt="3"/>
            </a:pPr>
            <a:r>
              <a:rPr lang="en-US" sz="2800" b="1" dirty="0" smtClean="0">
                <a:solidFill>
                  <a:srgbClr val="FFFF00"/>
                </a:solidFill>
                <a:latin typeface="Arial Narrow" panose="020B0606020202030204" pitchFamily="34" charset="0"/>
              </a:rPr>
              <a:t>Evidence in one’s life that he’s qualified</a:t>
            </a:r>
          </a:p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 Narrow" panose="020B0606020202030204" pitchFamily="34" charset="0"/>
              </a:rPr>
              <a:t> (1Tim.3:2-7;  Titus 1:5-16)</a:t>
            </a:r>
            <a:endParaRPr lang="en-US" sz="1050" b="1" dirty="0" smtClean="0">
              <a:solidFill>
                <a:srgbClr val="FFFF00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93174" y="2052935"/>
            <a:ext cx="60018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Ability to teach </a:t>
            </a:r>
            <a:r>
              <a:rPr lang="en-US" sz="2400" b="1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(1Tim.3:2; Titus 1:9-14; Eph.4:11)</a:t>
            </a:r>
            <a:endParaRPr lang="en-US" sz="2400" b="1" dirty="0">
              <a:solidFill>
                <a:prstClr val="white"/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" y="2514600"/>
            <a:ext cx="3565400" cy="38997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Family…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Spiritually minded; purity…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Peaceable; gentle; patient…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Not arrogant or self-willed…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Above reproach…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Good reputation…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Hospitality…</a:t>
            </a:r>
            <a:endParaRPr lang="en-US" sz="2400" b="1" dirty="0">
              <a:solidFill>
                <a:prstClr val="white"/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36386" y="2743200"/>
            <a:ext cx="4131389" cy="1569660"/>
          </a:xfrm>
          <a:prstGeom prst="rect">
            <a:avLst/>
          </a:prstGeom>
          <a:noFill/>
          <a:ln w="444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FF66"/>
                </a:solidFill>
                <a:latin typeface="Arial Narrow" panose="020B0606020202030204" pitchFamily="34" charset="0"/>
              </a:rPr>
              <a:t>He gave some as apostles,</a:t>
            </a:r>
          </a:p>
          <a:p>
            <a:r>
              <a:rPr lang="en-US" sz="2400" b="1" dirty="0" smtClean="0">
                <a:solidFill>
                  <a:srgbClr val="FFFF66"/>
                </a:solidFill>
                <a:latin typeface="Arial Narrow" panose="020B0606020202030204" pitchFamily="34" charset="0"/>
              </a:rPr>
              <a:t>   some as prophets,</a:t>
            </a:r>
          </a:p>
          <a:p>
            <a:r>
              <a:rPr lang="en-US" sz="2400" b="1" dirty="0" smtClean="0">
                <a:solidFill>
                  <a:srgbClr val="FFFF66"/>
                </a:solidFill>
                <a:latin typeface="Arial Narrow" panose="020B0606020202030204" pitchFamily="34" charset="0"/>
              </a:rPr>
              <a:t>   some as evangelists,</a:t>
            </a:r>
          </a:p>
          <a:p>
            <a:r>
              <a:rPr lang="en-US" sz="2400" b="1" dirty="0" smtClean="0">
                <a:solidFill>
                  <a:srgbClr val="FFFF66"/>
                </a:solidFill>
                <a:latin typeface="Arial Narrow" panose="020B0606020202030204" pitchFamily="34" charset="0"/>
              </a:rPr>
              <a:t>   some as pastors and teachers</a:t>
            </a:r>
            <a:endParaRPr lang="en-US" sz="2400" b="1" dirty="0">
              <a:solidFill>
                <a:srgbClr val="FFFF66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5722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152400"/>
            <a:ext cx="1933575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83313" y="152400"/>
            <a:ext cx="8572476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dirty="0" smtClean="0">
                <a:ln w="24500" cmpd="dbl">
                  <a:solidFill>
                    <a:srgbClr val="C0504D">
                      <a:shade val="85000"/>
                      <a:satMod val="155000"/>
                    </a:srgbClr>
                  </a:solidFill>
                  <a:prstDash val="solid"/>
                  <a:miter lim="800000"/>
                </a:ln>
                <a:gradFill>
                  <a:gsLst>
                    <a:gs pos="10000">
                      <a:srgbClr val="C0504D">
                        <a:tint val="10000"/>
                        <a:satMod val="155000"/>
                      </a:srgbClr>
                    </a:gs>
                    <a:gs pos="60000">
                      <a:srgbClr val="C0504D">
                        <a:tint val="30000"/>
                        <a:satMod val="155000"/>
                      </a:srgbClr>
                    </a:gs>
                    <a:gs pos="100000">
                      <a:srgbClr val="C0504D">
                        <a:tint val="73000"/>
                        <a:satMod val="155000"/>
                      </a:srgb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 Black" panose="020B0A04020102020204" pitchFamily="34" charset="0"/>
              </a:rPr>
              <a:t>Preparing To Be Shepherds</a:t>
            </a:r>
            <a:endParaRPr lang="en-US" sz="4400" b="1" dirty="0">
              <a:ln w="24500" cmpd="dbl">
                <a:solidFill>
                  <a:srgbClr val="C0504D">
                    <a:shade val="85000"/>
                    <a:satMod val="155000"/>
                  </a:srgbClr>
                </a:solidFill>
                <a:prstDash val="solid"/>
                <a:miter lim="800000"/>
              </a:ln>
              <a:gradFill>
                <a:gsLst>
                  <a:gs pos="10000">
                    <a:srgbClr val="C0504D">
                      <a:tint val="10000"/>
                      <a:satMod val="155000"/>
                    </a:srgbClr>
                  </a:gs>
                  <a:gs pos="60000">
                    <a:srgbClr val="C0504D">
                      <a:tint val="30000"/>
                      <a:satMod val="155000"/>
                    </a:srgbClr>
                  </a:gs>
                  <a:gs pos="100000">
                    <a:srgbClr val="C0504D">
                      <a:tint val="73000"/>
                      <a:satMod val="155000"/>
                    </a:srgb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62200" y="3530247"/>
            <a:ext cx="1974067" cy="16837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1Ths.5:12-13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(cf. Acts 6:3, 5)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Jn.10:14-16</a:t>
            </a:r>
            <a:endParaRPr lang="en-US" sz="2400" b="1" dirty="0">
              <a:solidFill>
                <a:prstClr val="white"/>
              </a:solidFill>
              <a:latin typeface="Arial Narrow" panose="020B060602020203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800" y="921841"/>
            <a:ext cx="6400800" cy="2608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n-US" sz="2400" b="1" dirty="0" smtClean="0">
                <a:solidFill>
                  <a:srgbClr val="FFFF00"/>
                </a:solidFill>
                <a:latin typeface="Arial Narrow" panose="020B0606020202030204" pitchFamily="34" charset="0"/>
              </a:rPr>
              <a:t>Guidance of the Holy Spirit</a:t>
            </a:r>
          </a:p>
          <a:p>
            <a:pPr marL="457200" indent="-457200">
              <a:buAutoNum type="arabicPeriod"/>
            </a:pPr>
            <a:endParaRPr lang="en-US" sz="1050" b="1" dirty="0" smtClean="0">
              <a:solidFill>
                <a:srgbClr val="FFFF00"/>
              </a:solidFill>
              <a:latin typeface="Arial Narrow" panose="020B0606020202030204" pitchFamily="34" charset="0"/>
            </a:endParaRPr>
          </a:p>
          <a:p>
            <a:pPr marL="457200" indent="-457200">
              <a:buAutoNum type="arabicPeriod"/>
            </a:pPr>
            <a:r>
              <a:rPr lang="en-US" sz="2400" b="1" dirty="0" smtClean="0">
                <a:solidFill>
                  <a:srgbClr val="FFFF00"/>
                </a:solidFill>
                <a:latin typeface="Arial Narrow" panose="020B0606020202030204" pitchFamily="34" charset="0"/>
              </a:rPr>
              <a:t>Desire in heart of the individual</a:t>
            </a:r>
          </a:p>
          <a:p>
            <a:pPr marL="457200" indent="-457200">
              <a:buAutoNum type="arabicPeriod"/>
            </a:pPr>
            <a:endParaRPr lang="en-US" sz="1050" b="1" dirty="0" smtClean="0">
              <a:solidFill>
                <a:srgbClr val="FFFF00"/>
              </a:solidFill>
              <a:latin typeface="Arial Narrow" panose="020B0606020202030204" pitchFamily="34" charset="0"/>
            </a:endParaRPr>
          </a:p>
          <a:p>
            <a:pPr marL="457200" indent="-457200">
              <a:buAutoNum type="arabicPeriod"/>
            </a:pPr>
            <a:r>
              <a:rPr lang="en-US" sz="2400" b="1" dirty="0" smtClean="0">
                <a:solidFill>
                  <a:srgbClr val="FFFF00"/>
                </a:solidFill>
                <a:latin typeface="Arial Narrow" panose="020B0606020202030204" pitchFamily="34" charset="0"/>
              </a:rPr>
              <a:t>Evidence in one’s life that he is qualified</a:t>
            </a:r>
          </a:p>
          <a:p>
            <a:pPr marL="457200" indent="-457200">
              <a:buAutoNum type="arabicPeriod"/>
            </a:pPr>
            <a:endParaRPr lang="en-US" sz="1050" b="1" dirty="0" smtClean="0">
              <a:solidFill>
                <a:srgbClr val="FFFF00"/>
              </a:solidFill>
              <a:latin typeface="Arial Narrow" panose="020B0606020202030204" pitchFamily="34" charset="0"/>
            </a:endParaRPr>
          </a:p>
          <a:p>
            <a:pPr marL="457200" indent="-457200">
              <a:buAutoNum type="arabicPeriod"/>
            </a:pPr>
            <a:r>
              <a:rPr lang="en-US" sz="28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***</a:t>
            </a:r>
            <a:r>
              <a:rPr lang="en-US" sz="2800" b="1" dirty="0" smtClean="0">
                <a:solidFill>
                  <a:srgbClr val="FFFF00"/>
                </a:solidFill>
                <a:latin typeface="Arial Narrow" panose="020B0606020202030204" pitchFamily="34" charset="0"/>
              </a:rPr>
              <a:t>Recognition of each of the above three things by the saints of the congregation</a:t>
            </a:r>
            <a:endParaRPr lang="en-US" sz="2800" b="1" dirty="0">
              <a:solidFill>
                <a:srgbClr val="FFFF00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020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152400"/>
            <a:ext cx="1933575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83313" y="152400"/>
            <a:ext cx="8572476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dirty="0" smtClean="0">
                <a:ln w="24500" cmpd="dbl">
                  <a:solidFill>
                    <a:srgbClr val="C0504D">
                      <a:shade val="85000"/>
                      <a:satMod val="155000"/>
                    </a:srgbClr>
                  </a:solidFill>
                  <a:prstDash val="solid"/>
                  <a:miter lim="800000"/>
                </a:ln>
                <a:gradFill>
                  <a:gsLst>
                    <a:gs pos="10000">
                      <a:srgbClr val="C0504D">
                        <a:tint val="10000"/>
                        <a:satMod val="155000"/>
                      </a:srgbClr>
                    </a:gs>
                    <a:gs pos="60000">
                      <a:srgbClr val="C0504D">
                        <a:tint val="30000"/>
                        <a:satMod val="155000"/>
                      </a:srgbClr>
                    </a:gs>
                    <a:gs pos="100000">
                      <a:srgbClr val="C0504D">
                        <a:tint val="73000"/>
                        <a:satMod val="155000"/>
                      </a:srgb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 Black" panose="020B0A04020102020204" pitchFamily="34" charset="0"/>
              </a:rPr>
              <a:t>Preparing To Be Shepherds</a:t>
            </a:r>
            <a:endParaRPr lang="en-US" sz="4400" b="1" dirty="0">
              <a:ln w="24500" cmpd="dbl">
                <a:solidFill>
                  <a:srgbClr val="C0504D">
                    <a:shade val="85000"/>
                    <a:satMod val="155000"/>
                  </a:srgbClr>
                </a:solidFill>
                <a:prstDash val="solid"/>
                <a:miter lim="800000"/>
              </a:ln>
              <a:gradFill>
                <a:gsLst>
                  <a:gs pos="10000">
                    <a:srgbClr val="C0504D">
                      <a:tint val="10000"/>
                      <a:satMod val="155000"/>
                    </a:srgbClr>
                  </a:gs>
                  <a:gs pos="60000">
                    <a:srgbClr val="C0504D">
                      <a:tint val="30000"/>
                      <a:satMod val="155000"/>
                    </a:srgbClr>
                  </a:gs>
                  <a:gs pos="100000">
                    <a:srgbClr val="C0504D">
                      <a:tint val="73000"/>
                      <a:satMod val="155000"/>
                    </a:srgb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04203" y="3733800"/>
            <a:ext cx="20985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Ezek.34:11-16</a:t>
            </a:r>
            <a:endParaRPr lang="en-US" sz="2800" b="1" dirty="0">
              <a:solidFill>
                <a:prstClr val="white"/>
              </a:solidFill>
              <a:latin typeface="Arial Narrow" panose="020B060602020203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53065" y="1600200"/>
            <a:ext cx="6400800" cy="1892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AutoNum type="arabicPeriod"/>
            </a:pPr>
            <a:r>
              <a:rPr lang="en-US" sz="2400" b="1" dirty="0" smtClean="0">
                <a:solidFill>
                  <a:srgbClr val="FFFF00"/>
                </a:solidFill>
                <a:latin typeface="Arial Narrow" panose="020B0606020202030204" pitchFamily="34" charset="0"/>
              </a:rPr>
              <a:t>Based on God’s guidance</a:t>
            </a:r>
          </a:p>
          <a:p>
            <a:pPr marL="457200" indent="-457200">
              <a:buFontTx/>
              <a:buAutoNum type="arabicPeriod"/>
            </a:pPr>
            <a:endParaRPr lang="en-US" sz="1050" b="1" dirty="0" smtClean="0">
              <a:solidFill>
                <a:srgbClr val="FFFF00"/>
              </a:solidFill>
              <a:latin typeface="Arial Narrow" panose="020B0606020202030204" pitchFamily="34" charset="0"/>
            </a:endParaRPr>
          </a:p>
          <a:p>
            <a:pPr marL="457200" indent="-457200">
              <a:buFontTx/>
              <a:buAutoNum type="arabicPeriod"/>
            </a:pPr>
            <a:r>
              <a:rPr lang="en-US" sz="2400" b="1" dirty="0" smtClean="0">
                <a:solidFill>
                  <a:srgbClr val="FFFF00"/>
                </a:solidFill>
                <a:latin typeface="Arial Narrow" panose="020B0606020202030204" pitchFamily="34" charset="0"/>
              </a:rPr>
              <a:t>Involves the individuals whom God will use</a:t>
            </a:r>
          </a:p>
          <a:p>
            <a:pPr marL="457200" indent="-457200">
              <a:buFontTx/>
              <a:buAutoNum type="arabicPeriod"/>
            </a:pPr>
            <a:endParaRPr lang="en-US" sz="1050" b="1" dirty="0" smtClean="0">
              <a:solidFill>
                <a:srgbClr val="FFFF00"/>
              </a:solidFill>
              <a:latin typeface="Arial Narrow" panose="020B0606020202030204" pitchFamily="34" charset="0"/>
            </a:endParaRPr>
          </a:p>
          <a:p>
            <a:pPr marL="457200" indent="-457200">
              <a:buFontTx/>
              <a:buAutoNum type="arabicPeriod"/>
            </a:pPr>
            <a:r>
              <a:rPr lang="en-US" sz="2400" b="1" dirty="0" smtClean="0">
                <a:solidFill>
                  <a:srgbClr val="FFFF00"/>
                </a:solidFill>
                <a:latin typeface="Arial Narrow" panose="020B0606020202030204" pitchFamily="34" charset="0"/>
              </a:rPr>
              <a:t>Begins when the qualities of these individuals become evident  to the saints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12037" y="939047"/>
            <a:ext cx="34387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The work of shepherding…</a:t>
            </a:r>
            <a:endParaRPr lang="en-US" sz="2400" b="1" dirty="0">
              <a:solidFill>
                <a:prstClr val="white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6914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2019</TotalTime>
  <Words>281</Words>
  <Application>Microsoft Office PowerPoint</Application>
  <PresentationFormat>On-screen Show (4:3)</PresentationFormat>
  <Paragraphs>56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Perry</dc:creator>
  <cp:lastModifiedBy>Perry</cp:lastModifiedBy>
  <cp:revision>155</cp:revision>
  <dcterms:created xsi:type="dcterms:W3CDTF">2011-06-10T02:44:41Z</dcterms:created>
  <dcterms:modified xsi:type="dcterms:W3CDTF">2014-03-02T12:18:15Z</dcterms:modified>
</cp:coreProperties>
</file>