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7" r:id="rId2"/>
    <p:sldId id="286" r:id="rId3"/>
    <p:sldId id="256" r:id="rId4"/>
    <p:sldId id="257" r:id="rId5"/>
    <p:sldId id="258" r:id="rId6"/>
    <p:sldId id="260" r:id="rId7"/>
    <p:sldId id="259" r:id="rId8"/>
    <p:sldId id="305" r:id="rId9"/>
    <p:sldId id="261" r:id="rId10"/>
    <p:sldId id="262" r:id="rId11"/>
    <p:sldId id="289" r:id="rId12"/>
    <p:sldId id="299" r:id="rId13"/>
    <p:sldId id="301" r:id="rId14"/>
    <p:sldId id="302" r:id="rId15"/>
    <p:sldId id="290" r:id="rId16"/>
    <p:sldId id="291" r:id="rId17"/>
    <p:sldId id="292" r:id="rId18"/>
    <p:sldId id="293" r:id="rId19"/>
    <p:sldId id="294" r:id="rId20"/>
    <p:sldId id="297" r:id="rId21"/>
    <p:sldId id="298" r:id="rId22"/>
    <p:sldId id="295" r:id="rId23"/>
    <p:sldId id="296" r:id="rId24"/>
    <p:sldId id="300" r:id="rId25"/>
    <p:sldId id="303" r:id="rId26"/>
    <p:sldId id="304" r:id="rId27"/>
    <p:sldId id="309" r:id="rId28"/>
    <p:sldId id="306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 snapToGrid="0" snapToObjects="1">
      <p:cViewPr>
        <p:scale>
          <a:sx n="82" d="100"/>
          <a:sy n="82" d="100"/>
        </p:scale>
        <p:origin x="-10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97E2-3937-9C4E-A5BD-DA458A3CBF91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16C-6D25-A447-964F-51CEC532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F479-D216-F244-AA70-9A241A377F5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266EE-D02A-6F4E-A95C-A8B2C799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" r="-732"/>
          <a:stretch>
            <a:fillRect/>
          </a:stretch>
        </p:blipFill>
        <p:spPr>
          <a:xfrm>
            <a:off x="214313" y="984250"/>
            <a:ext cx="8743950" cy="5745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Paul’s Prison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aulsPris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42" y="841866"/>
            <a:ext cx="8911013" cy="5721838"/>
          </a:xfrm>
        </p:spPr>
      </p:pic>
    </p:spTree>
    <p:extLst>
      <p:ext uri="{BB962C8B-B14F-4D97-AF65-F5344CB8AC3E}">
        <p14:creationId xmlns:p14="http://schemas.microsoft.com/office/powerpoint/2010/main" val="3930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hate? </a:t>
            </a:r>
          </a:p>
          <a:p>
            <a:r>
              <a:rPr lang="en-US" dirty="0" smtClean="0"/>
              <a:t>Are Christians haters?	</a:t>
            </a:r>
          </a:p>
          <a:p>
            <a:r>
              <a:rPr lang="en-US" dirty="0" smtClean="0"/>
              <a:t>Is there anyone we should hate?</a:t>
            </a:r>
          </a:p>
          <a:p>
            <a:pPr lvl="1"/>
            <a:r>
              <a:rPr lang="en-US" dirty="0" smtClean="0"/>
              <a:t>homosexuals?</a:t>
            </a:r>
          </a:p>
          <a:p>
            <a:pPr lvl="1"/>
            <a:r>
              <a:rPr lang="en-US" dirty="0" smtClean="0"/>
              <a:t>those who don’t believe like us?</a:t>
            </a:r>
          </a:p>
          <a:p>
            <a:r>
              <a:rPr lang="en-US" dirty="0" smtClean="0"/>
              <a:t>Is calling Christians ‘haters’ something new? </a:t>
            </a:r>
          </a:p>
          <a:p>
            <a:r>
              <a:rPr lang="en-US" dirty="0" smtClean="0"/>
              <a:t>Who first called Christians ‘haters’? </a:t>
            </a:r>
          </a:p>
          <a:p>
            <a:r>
              <a:rPr lang="en-US" dirty="0" smtClean="0"/>
              <a:t>What does the Bible say?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</a:p>
          <a:p>
            <a:pPr lvl="1"/>
            <a:r>
              <a:rPr lang="en-US" dirty="0"/>
              <a:t>verb (used with object</a:t>
            </a:r>
            <a:r>
              <a:rPr lang="en-US" dirty="0" smtClean="0"/>
              <a:t>) To </a:t>
            </a:r>
            <a:r>
              <a:rPr lang="en-US" dirty="0"/>
              <a:t>dislike intensely or passionately; feel extreme aversion for or extreme hostility toward; </a:t>
            </a:r>
            <a:r>
              <a:rPr lang="en-US" dirty="0" smtClean="0"/>
              <a:t>detest</a:t>
            </a:r>
          </a:p>
          <a:p>
            <a:pPr lvl="2"/>
            <a:r>
              <a:rPr lang="en-US" dirty="0" smtClean="0"/>
              <a:t>to hate the enemy; to hate bigotry; to hate school</a:t>
            </a:r>
            <a:endParaRPr lang="en-US" dirty="0"/>
          </a:p>
          <a:p>
            <a:pPr lvl="1"/>
            <a:r>
              <a:rPr lang="en-US" dirty="0" smtClean="0"/>
              <a:t>verb </a:t>
            </a:r>
            <a:r>
              <a:rPr lang="en-US" dirty="0"/>
              <a:t>(used without object</a:t>
            </a:r>
            <a:r>
              <a:rPr lang="en-US" dirty="0" smtClean="0"/>
              <a:t>) To feel </a:t>
            </a:r>
            <a:r>
              <a:rPr lang="en-US" dirty="0"/>
              <a:t>intense dislike, or extreme aversion or </a:t>
            </a:r>
            <a:r>
              <a:rPr lang="en-US" dirty="0" smtClean="0"/>
              <a:t>hostility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Vines’ Biblical Definitions of Hate Greek word: ‘</a:t>
            </a:r>
            <a:r>
              <a:rPr lang="fi-FI" dirty="0" err="1" smtClean="0"/>
              <a:t>miseo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/>
              <a:t>of malicious and unjustifiable feelings towards others, whether towards the innocent or by mutual </a:t>
            </a:r>
            <a:r>
              <a:rPr lang="en-US" dirty="0" smtClean="0"/>
              <a:t>animosity</a:t>
            </a:r>
          </a:p>
          <a:p>
            <a:pPr marL="400050" lvl="1" indent="0">
              <a:buNone/>
            </a:pPr>
            <a:r>
              <a:rPr lang="en-US" dirty="0" smtClean="0"/>
              <a:t>  1 John 2: 9-11, </a:t>
            </a:r>
            <a:r>
              <a:rPr lang="en-US" dirty="0"/>
              <a:t>1 John 3:15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/>
              <a:t>of a right feeling of aversion from what is </a:t>
            </a:r>
            <a:r>
              <a:rPr lang="en-US" dirty="0" smtClean="0"/>
              <a:t>evil</a:t>
            </a:r>
          </a:p>
          <a:p>
            <a:pPr marL="400050" lvl="1" indent="0">
              <a:buNone/>
            </a:pPr>
            <a:r>
              <a:rPr lang="fi-FI" dirty="0" smtClean="0"/>
              <a:t>  </a:t>
            </a:r>
            <a:r>
              <a:rPr lang="fi-FI" dirty="0" err="1" smtClean="0"/>
              <a:t>Psalm</a:t>
            </a:r>
            <a:r>
              <a:rPr lang="fi-FI" dirty="0" smtClean="0"/>
              <a:t> 119:104</a:t>
            </a:r>
            <a:r>
              <a:rPr lang="en-US" dirty="0" smtClean="0"/>
              <a:t>, Revelation 2:6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of relative preference for one thing over another, by way of expressing either aversion from, or disregard for, the claims of one person or thing relatively to those of another</a:t>
            </a:r>
          </a:p>
          <a:p>
            <a:pPr marL="400050" lvl="1" indent="0">
              <a:buNone/>
            </a:pPr>
            <a:r>
              <a:rPr lang="en-US" dirty="0" smtClean="0"/>
              <a:t>  </a:t>
            </a:r>
            <a:r>
              <a:rPr lang="en-US" dirty="0"/>
              <a:t>Luke 14:</a:t>
            </a:r>
            <a:r>
              <a:rPr lang="en-US" dirty="0" smtClean="0"/>
              <a:t>26-27, Matt. 10:37, </a:t>
            </a:r>
            <a:r>
              <a:rPr lang="en-US" dirty="0"/>
              <a:t>John 12:</a:t>
            </a:r>
            <a:r>
              <a:rPr lang="en-US" dirty="0" smtClean="0"/>
              <a:t>25, Ephesians 5:29</a:t>
            </a:r>
          </a:p>
          <a:p>
            <a:pPr marL="40005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12" y="638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Play – A legitimate, universal, and historical literary device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Love, Hate</a:t>
            </a:r>
          </a:p>
          <a:p>
            <a:r>
              <a:rPr lang="en-US" dirty="0" smtClean="0"/>
              <a:t>Light, Darkness</a:t>
            </a:r>
          </a:p>
          <a:p>
            <a:r>
              <a:rPr lang="en-US" dirty="0" smtClean="0"/>
              <a:t>Good, Evil</a:t>
            </a:r>
          </a:p>
          <a:p>
            <a:r>
              <a:rPr lang="en-US" dirty="0" smtClean="0"/>
              <a:t>White, Black (Black, White)</a:t>
            </a:r>
          </a:p>
          <a:p>
            <a:pPr lvl="1"/>
            <a:r>
              <a:rPr lang="en-US" dirty="0" smtClean="0"/>
              <a:t>White hat, Black Hat</a:t>
            </a:r>
          </a:p>
          <a:p>
            <a:r>
              <a:rPr lang="en-US" dirty="0" smtClean="0"/>
              <a:t>Tolerant, Intolerant</a:t>
            </a:r>
          </a:p>
        </p:txBody>
      </p:sp>
    </p:spTree>
    <p:extLst>
      <p:ext uri="{BB962C8B-B14F-4D97-AF65-F5344CB8AC3E}">
        <p14:creationId xmlns:p14="http://schemas.microsoft.com/office/powerpoint/2010/main" val="31752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Nero</a:t>
            </a:r>
            <a:endParaRPr lang="en-US" dirty="0"/>
          </a:p>
        </p:txBody>
      </p:sp>
      <p:pic>
        <p:nvPicPr>
          <p:cNvPr id="5" name="Picture 4" descr="640px-Ner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628" y="2384545"/>
            <a:ext cx="3007123" cy="400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Emperor (54-68 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Tacitus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Roman Senator and Historian (54-117+AD)</a:t>
            </a:r>
          </a:p>
          <a:p>
            <a:r>
              <a:rPr lang="en-US" dirty="0" smtClean="0"/>
              <a:t>Annals (116 AD)</a:t>
            </a:r>
          </a:p>
          <a:p>
            <a:r>
              <a:rPr lang="en-US" dirty="0" smtClean="0"/>
              <a:t>“Consequently, to get rid of the report, </a:t>
            </a:r>
            <a:r>
              <a:rPr lang="en-US" b="1" dirty="0" smtClean="0"/>
              <a:t>Nero</a:t>
            </a:r>
            <a:r>
              <a:rPr lang="en-US" dirty="0" smtClean="0"/>
              <a:t> fastened the guilt and inflicted the most exquisite tortures on a class hated for their abominations, called </a:t>
            </a:r>
            <a:r>
              <a:rPr lang="en-US" b="1" dirty="0" smtClean="0"/>
              <a:t>Christians</a:t>
            </a:r>
            <a:r>
              <a:rPr lang="en-US" dirty="0" smtClean="0"/>
              <a:t> by the populace. </a:t>
            </a:r>
            <a:r>
              <a:rPr lang="en-US" b="1" dirty="0" err="1" smtClean="0"/>
              <a:t>Christus</a:t>
            </a:r>
            <a:r>
              <a:rPr lang="en-US" dirty="0" smtClean="0"/>
              <a:t>, from whom the name had its origin, suffered the extreme penalty during the reign of Tiberius at the hands of one of our procurators, </a:t>
            </a:r>
            <a:r>
              <a:rPr lang="en-US" b="1" dirty="0" smtClean="0"/>
              <a:t>Pontius Pilatus</a:t>
            </a:r>
            <a:r>
              <a:rPr lang="en-US" dirty="0" smtClean="0"/>
              <a:t>, and a most mischievous superstition, thus checked for the moment, again broke out not only in </a:t>
            </a:r>
            <a:r>
              <a:rPr lang="en-US" dirty="0" err="1" smtClean="0"/>
              <a:t>Judæa</a:t>
            </a:r>
            <a:r>
              <a:rPr lang="en-US" dirty="0" smtClean="0"/>
              <a:t>, the first source of the evil, but even in Rome, where all things hideous and shameful from every part of the world find their </a:t>
            </a:r>
            <a:r>
              <a:rPr lang="en-US" dirty="0" err="1" smtClean="0"/>
              <a:t>centre</a:t>
            </a:r>
            <a:r>
              <a:rPr lang="en-US" dirty="0" smtClean="0"/>
              <a:t> and become popular. Accordingly, an arrest was first made of all who pleaded guilty; then, upon their information, an immense multitude was convicted, </a:t>
            </a:r>
            <a:r>
              <a:rPr lang="en-US" b="1" dirty="0" smtClean="0"/>
              <a:t>not so much of the crime of firing the city</a:t>
            </a:r>
            <a:r>
              <a:rPr lang="en-US" dirty="0" smtClean="0"/>
              <a:t>, as of </a:t>
            </a:r>
            <a:r>
              <a:rPr lang="en-US" b="1" dirty="0" smtClean="0"/>
              <a:t>hatred against mankind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Things We Learn from Tacitus’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a sizable number of Christians in Rome during Nero’s time</a:t>
            </a:r>
          </a:p>
          <a:p>
            <a:r>
              <a:rPr lang="en-US" dirty="0" smtClean="0"/>
              <a:t>It </a:t>
            </a:r>
            <a:r>
              <a:rPr lang="en-US" dirty="0"/>
              <a:t>was possible to distinguish between Christians and Jews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time pagans made a connection between Christianity in Rome and its origin in </a:t>
            </a:r>
            <a:r>
              <a:rPr lang="en-US" dirty="0" smtClean="0"/>
              <a:t>Roman Judea</a:t>
            </a:r>
          </a:p>
          <a:p>
            <a:r>
              <a:rPr lang="en-US" dirty="0" smtClean="0"/>
              <a:t>(Tacitus was not fond of Christians)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Nero’s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wasn’t the first and he wasn’t the last</a:t>
            </a:r>
          </a:p>
          <a:p>
            <a:r>
              <a:rPr lang="en-US" dirty="0" smtClean="0"/>
              <a:t>“Mockery </a:t>
            </a:r>
            <a:r>
              <a:rPr lang="en-US" dirty="0"/>
              <a:t>of every sort was added to their [Christians'] death. Covered with the skins of beasts, they were torn by dogs and perished, or were nailed to crosses, or were doomed to the flames and burnt, to serve as a nightly illumination when daylight had expired.  Nero offered his gardens for the spectacle, as exhibiting a show in  the </a:t>
            </a:r>
            <a:r>
              <a:rPr lang="en-US" dirty="0" smtClean="0"/>
              <a:t>circus.”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Pliny the Younger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Lawyer, Author, Magistrate of Rome (61 </a:t>
            </a:r>
            <a:r>
              <a:rPr lang="en-US" dirty="0"/>
              <a:t>– c. </a:t>
            </a:r>
            <a:r>
              <a:rPr lang="en-US" dirty="0" smtClean="0"/>
              <a:t>113 AD)</a:t>
            </a:r>
          </a:p>
          <a:p>
            <a:endParaRPr lang="en-US" dirty="0"/>
          </a:p>
        </p:txBody>
      </p:sp>
      <p:pic>
        <p:nvPicPr>
          <p:cNvPr id="7" name="Picture 6" descr="Pliny_the_You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241" y="2682608"/>
            <a:ext cx="2331132" cy="31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Ephesus – Government Center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G_30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02" y="941749"/>
            <a:ext cx="8904429" cy="5705487"/>
          </a:xfrm>
        </p:spPr>
      </p:pic>
    </p:spTree>
    <p:extLst>
      <p:ext uri="{BB962C8B-B14F-4D97-AF65-F5344CB8AC3E}">
        <p14:creationId xmlns:p14="http://schemas.microsoft.com/office/powerpoint/2010/main" val="26665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Pliny Called Christians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</a:t>
            </a:r>
            <a:r>
              <a:rPr lang="en-US" dirty="0"/>
              <a:t>to emperor </a:t>
            </a:r>
            <a:r>
              <a:rPr lang="en-US" dirty="0" smtClean="0"/>
              <a:t>Trajan</a:t>
            </a:r>
          </a:p>
          <a:p>
            <a:r>
              <a:rPr lang="en-US" dirty="0" smtClean="0"/>
              <a:t>Expressed </a:t>
            </a:r>
            <a:r>
              <a:rPr lang="en-US" dirty="0"/>
              <a:t>his own frustration over the fact that Christians would not “invoke the </a:t>
            </a:r>
            <a:r>
              <a:rPr lang="en-US" dirty="0" smtClean="0"/>
              <a:t>gods”</a:t>
            </a:r>
          </a:p>
          <a:p>
            <a:r>
              <a:rPr lang="en-US" dirty="0" smtClean="0"/>
              <a:t>Lamented </a:t>
            </a:r>
            <a:r>
              <a:rPr lang="en-US" dirty="0"/>
              <a:t>their </a:t>
            </a:r>
            <a:r>
              <a:rPr lang="en-US" dirty="0" smtClean="0"/>
              <a:t>“stubbornness </a:t>
            </a:r>
            <a:r>
              <a:rPr lang="en-US" dirty="0"/>
              <a:t>and unyielding </a:t>
            </a:r>
            <a:r>
              <a:rPr lang="en-US" dirty="0" smtClean="0"/>
              <a:t>obstinacy”</a:t>
            </a:r>
          </a:p>
          <a:p>
            <a:r>
              <a:rPr lang="en-US" dirty="0" smtClean="0"/>
              <a:t>In </a:t>
            </a:r>
            <a:r>
              <a:rPr lang="en-US" dirty="0"/>
              <a:t>other words, he was angry over their </a:t>
            </a:r>
            <a:r>
              <a:rPr lang="en-US" b="1" i="1" dirty="0"/>
              <a:t>intolerance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Was Pliny Unhappy with Christians?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influence of the Christians had caused the pagan temples to be “deserted</a:t>
            </a:r>
            <a:r>
              <a:rPr lang="en-US" dirty="0" smtClean="0"/>
              <a:t>”</a:t>
            </a:r>
          </a:p>
          <a:p>
            <a:r>
              <a:rPr lang="en-US" dirty="0"/>
              <a:t>“very few purchasers could be found” for the sacrificial </a:t>
            </a:r>
            <a:r>
              <a:rPr lang="en-US" dirty="0" smtClean="0"/>
              <a:t>animals</a:t>
            </a:r>
          </a:p>
          <a:p>
            <a:r>
              <a:rPr lang="en-US" dirty="0"/>
              <a:t>In other words, </a:t>
            </a:r>
            <a:r>
              <a:rPr lang="en-US" b="1" i="1" dirty="0"/>
              <a:t>they were losing </a:t>
            </a:r>
            <a:r>
              <a:rPr lang="en-US" b="1" i="1" dirty="0" smtClean="0"/>
              <a:t>money</a:t>
            </a:r>
          </a:p>
          <a:p>
            <a:r>
              <a:rPr lang="en-US" dirty="0" smtClean="0"/>
              <a:t>The Christians were </a:t>
            </a:r>
            <a:r>
              <a:rPr lang="en-US" b="1" dirty="0" smtClean="0"/>
              <a:t>intolerant</a:t>
            </a:r>
          </a:p>
          <a:p>
            <a:r>
              <a:rPr lang="en-US" dirty="0" smtClean="0"/>
              <a:t>They were </a:t>
            </a:r>
            <a:r>
              <a:rPr lang="en-US" b="1" dirty="0" smtClean="0"/>
              <a:t>HATERS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Word for Hate: </a:t>
            </a:r>
            <a:br>
              <a:rPr lang="en-US" dirty="0" smtClean="0"/>
            </a:br>
            <a:r>
              <a:rPr lang="en-US" dirty="0" smtClean="0"/>
              <a:t>‘Intolerance’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lack </a:t>
            </a:r>
            <a:r>
              <a:rPr lang="en-US" dirty="0"/>
              <a:t>of toleration; unwillingness or refusal to tolerate or respect contrary opinions or beliefs, persons of </a:t>
            </a:r>
            <a:r>
              <a:rPr lang="en-US" dirty="0" smtClean="0"/>
              <a:t>different </a:t>
            </a:r>
            <a:r>
              <a:rPr lang="en-US" dirty="0"/>
              <a:t>races or backgrounds, etc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Definition: </a:t>
            </a:r>
          </a:p>
          <a:p>
            <a:pPr lvl="1"/>
            <a:r>
              <a:rPr lang="en-US" dirty="0"/>
              <a:t>a fair, objective, and permissive attitude toward those whose opinions, practices, race, religion, nationality, etc., differ from one's own; </a:t>
            </a:r>
            <a:r>
              <a:rPr lang="en-US" b="1" dirty="0"/>
              <a:t>freedom from bigotry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a fair, </a:t>
            </a:r>
            <a:r>
              <a:rPr lang="en-US" dirty="0" smtClean="0"/>
              <a:t>objective, and </a:t>
            </a:r>
            <a:r>
              <a:rPr lang="en-US" b="1" dirty="0" smtClean="0"/>
              <a:t>permissive attitude </a:t>
            </a:r>
            <a:r>
              <a:rPr lang="en-US" dirty="0" smtClean="0"/>
              <a:t>toward opinions and practices that differ from one's own. </a:t>
            </a:r>
          </a:p>
          <a:p>
            <a:pPr lvl="1"/>
            <a:r>
              <a:rPr lang="en-US" dirty="0"/>
              <a:t>interest in and concern for ideas, opinions, practices, etc., foreign to one's own; </a:t>
            </a:r>
            <a:r>
              <a:rPr lang="en-US" b="1" dirty="0"/>
              <a:t>a liberal, </a:t>
            </a:r>
            <a:r>
              <a:rPr lang="en-US" b="1" dirty="0" err="1"/>
              <a:t>undogmatic</a:t>
            </a:r>
            <a:r>
              <a:rPr lang="en-US" b="1" dirty="0"/>
              <a:t> viewpoint.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Word for Hate: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b="1" dirty="0" smtClean="0"/>
              <a:t>Intolerance</a:t>
            </a:r>
            <a:r>
              <a:rPr lang="en-US" dirty="0" smtClean="0"/>
              <a:t>’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lack </a:t>
            </a:r>
            <a:r>
              <a:rPr lang="en-US" dirty="0"/>
              <a:t>of toleration; unwillingness or refusal to tolerate or respect contrary opinions or beliefs, persons of </a:t>
            </a:r>
            <a:r>
              <a:rPr lang="en-US" dirty="0" smtClean="0"/>
              <a:t>different </a:t>
            </a:r>
            <a:r>
              <a:rPr lang="en-US" dirty="0"/>
              <a:t>races or backgrounds, etc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Intolerance</a:t>
            </a:r>
            <a:r>
              <a:rPr lang="en-US" dirty="0" smtClean="0"/>
              <a:t> is just another word for </a:t>
            </a:r>
            <a:r>
              <a:rPr lang="en-US" b="1" dirty="0" smtClean="0"/>
              <a:t>Hate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Hate Ever Acceptable?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God Hates</a:t>
            </a:r>
          </a:p>
          <a:p>
            <a:pPr marL="0" indent="0">
              <a:buNone/>
            </a:pPr>
            <a:r>
              <a:rPr lang="en-US" dirty="0" smtClean="0"/>
              <a:t>    	Jeremiah 44:2-6, Psalm 5:4-5, Psalm 11:5 </a:t>
            </a:r>
            <a:r>
              <a:rPr lang="en-US" dirty="0"/>
              <a:t>	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David Hates</a:t>
            </a:r>
          </a:p>
          <a:p>
            <a:pPr marL="0" indent="0">
              <a:buNone/>
            </a:pPr>
            <a:r>
              <a:rPr lang="en-US" dirty="0" smtClean="0"/>
              <a:t>	Psalm 26:5, Psalm 101:3, Psalm 119:104, Proverbs 	6</a:t>
            </a:r>
            <a:r>
              <a:rPr lang="en-US" dirty="0"/>
              <a:t>:</a:t>
            </a:r>
            <a:r>
              <a:rPr lang="en-US" dirty="0" smtClean="0"/>
              <a:t>16-19           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Jesus Hates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Rev. 2:6 (you hate the works of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/>
              <a:t>Nicolaitans, which I also hate.)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6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Christians Hate?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Evil</a:t>
            </a:r>
          </a:p>
          <a:p>
            <a:pPr marL="457200" lvl="1" indent="0">
              <a:buNone/>
            </a:pPr>
            <a:r>
              <a:rPr lang="en-US" dirty="0" smtClean="0"/>
              <a:t>PS. 97:10, Proverbs 8:13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This world</a:t>
            </a:r>
          </a:p>
          <a:p>
            <a:pPr marL="457200" lvl="1" indent="0">
              <a:buNone/>
            </a:pPr>
            <a:r>
              <a:rPr lang="en-US" dirty="0" smtClean="0"/>
              <a:t>John 12:25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514350" indent="-457200"/>
            <a:r>
              <a:rPr lang="en-US" dirty="0" smtClean="0"/>
              <a:t>People?  </a:t>
            </a:r>
            <a:endParaRPr lang="en-US" dirty="0"/>
          </a:p>
          <a:p>
            <a:pPr marL="914400" lvl="1" indent="-457200"/>
            <a:r>
              <a:rPr lang="en-US" dirty="0" smtClean="0"/>
              <a:t>No biblical reference for hating people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bible only condones hating deeds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God Hate Sinners?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John 4:8 “God is Love”</a:t>
            </a:r>
          </a:p>
          <a:p>
            <a:r>
              <a:rPr lang="en-US" dirty="0" smtClean="0"/>
              <a:t>Metonymy</a:t>
            </a:r>
          </a:p>
          <a:p>
            <a:pPr lvl="1"/>
            <a:r>
              <a:rPr lang="en-US" dirty="0" smtClean="0"/>
              <a:t>‘A </a:t>
            </a:r>
            <a:r>
              <a:rPr lang="en-US" dirty="0"/>
              <a:t>figure by which one name or noun is used instead of another, to which it stands in a certain relation</a:t>
            </a:r>
            <a:r>
              <a:rPr lang="en-US" dirty="0" smtClean="0"/>
              <a:t>”  Luke 16:29 “They have Moses…”</a:t>
            </a:r>
          </a:p>
          <a:p>
            <a:r>
              <a:rPr lang="en-US" dirty="0" smtClean="0"/>
              <a:t>Metaphors</a:t>
            </a:r>
          </a:p>
          <a:p>
            <a:pPr lvl="1"/>
            <a:r>
              <a:rPr lang="en-US" dirty="0" smtClean="0"/>
              <a:t>‘An </a:t>
            </a:r>
            <a:r>
              <a:rPr lang="en-US" dirty="0"/>
              <a:t>image which suggests similarities between two different ideas, without implying that they are identical</a:t>
            </a:r>
            <a:r>
              <a:rPr lang="en-US" dirty="0" smtClean="0"/>
              <a:t>.’ Psalms 62:2 “he is my rock…”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8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18376">
            <a:off x="1225269" y="3650025"/>
            <a:ext cx="73125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the sinner…….hate the sin!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Saying: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Romans 12:9</a:t>
            </a:r>
          </a:p>
          <a:p>
            <a:r>
              <a:rPr lang="en-US" dirty="0" smtClean="0"/>
              <a:t>2 Thessalonians 3:14-15</a:t>
            </a:r>
          </a:p>
          <a:p>
            <a:r>
              <a:rPr lang="en-US" dirty="0" smtClean="0"/>
              <a:t>Matthew 5:43-48</a:t>
            </a:r>
          </a:p>
          <a:p>
            <a:r>
              <a:rPr lang="en-US" dirty="0" smtClean="0"/>
              <a:t>2 Corinthians 5:21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John 3:16</a:t>
            </a:r>
            <a:r>
              <a:rPr lang="en-US" dirty="0" smtClean="0"/>
              <a:t>-21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759" y="2086232"/>
            <a:ext cx="7772400" cy="1864083"/>
          </a:xfrm>
        </p:spPr>
        <p:txBody>
          <a:bodyPr/>
          <a:lstStyle/>
          <a:p>
            <a:r>
              <a:rPr lang="en-US" dirty="0" smtClean="0"/>
              <a:t>Can you learn </a:t>
            </a:r>
            <a:r>
              <a:rPr lang="en-US" sz="4800" dirty="0" smtClean="0"/>
              <a:t>to</a:t>
            </a:r>
            <a:r>
              <a:rPr lang="en-US" dirty="0" smtClean="0"/>
              <a:t> hate…</a:t>
            </a:r>
            <a:r>
              <a:rPr lang="en-US" b="1" dirty="0" smtClean="0"/>
              <a:t>your</a:t>
            </a:r>
            <a:r>
              <a:rPr lang="en-US" dirty="0" smtClean="0"/>
              <a:t> sin?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84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Ephesus – Roman Stadium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1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7480"/>
            <a:ext cx="9144000" cy="55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Ephesus – Roman Stadium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EphesusStadiu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408" y="670638"/>
            <a:ext cx="8754447" cy="5950139"/>
          </a:xfrm>
        </p:spPr>
      </p:pic>
    </p:spTree>
    <p:extLst>
      <p:ext uri="{BB962C8B-B14F-4D97-AF65-F5344CB8AC3E}">
        <p14:creationId xmlns:p14="http://schemas.microsoft.com/office/powerpoint/2010/main" val="1253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56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Ephesus - Library</a:t>
            </a:r>
            <a:endParaRPr lang="en-US" dirty="0"/>
          </a:p>
        </p:txBody>
      </p:sp>
      <p:pic>
        <p:nvPicPr>
          <p:cNvPr id="4" name="Content Placeholder 3" descr="EphesusLibrar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98" y="799059"/>
            <a:ext cx="8890691" cy="5693300"/>
          </a:xfrm>
        </p:spPr>
      </p:pic>
    </p:spTree>
    <p:extLst>
      <p:ext uri="{BB962C8B-B14F-4D97-AF65-F5344CB8AC3E}">
        <p14:creationId xmlns:p14="http://schemas.microsoft.com/office/powerpoint/2010/main" val="33910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Mezari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JohnsTom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43" y="884674"/>
            <a:ext cx="8872320" cy="5621954"/>
          </a:xfrm>
        </p:spPr>
      </p:pic>
    </p:spTree>
    <p:extLst>
      <p:ext uri="{BB962C8B-B14F-4D97-AF65-F5344CB8AC3E}">
        <p14:creationId xmlns:p14="http://schemas.microsoft.com/office/powerpoint/2010/main" val="2501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7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John’s Tomb in </a:t>
            </a:r>
            <a:r>
              <a:rPr lang="en-US" dirty="0" err="1" smtClean="0"/>
              <a:t>Mezari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JohnsTomb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94" y="695715"/>
            <a:ext cx="8828636" cy="5948390"/>
          </a:xfrm>
        </p:spPr>
      </p:pic>
    </p:spTree>
    <p:extLst>
      <p:ext uri="{BB962C8B-B14F-4D97-AF65-F5344CB8AC3E}">
        <p14:creationId xmlns:p14="http://schemas.microsoft.com/office/powerpoint/2010/main" val="439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Oldest Known Baptistery</a:t>
            </a:r>
            <a:endParaRPr lang="en-US" dirty="0"/>
          </a:p>
        </p:txBody>
      </p:sp>
      <p:pic>
        <p:nvPicPr>
          <p:cNvPr id="8" name="Content Placeholder 7" descr="Baptist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4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04"/>
            <a:ext cx="8229600" cy="795531"/>
          </a:xfrm>
        </p:spPr>
        <p:txBody>
          <a:bodyPr/>
          <a:lstStyle/>
          <a:p>
            <a:r>
              <a:rPr lang="en-US" dirty="0" smtClean="0"/>
              <a:t>Outskirts of Ephesus</a:t>
            </a:r>
            <a:endParaRPr lang="en-US" dirty="0"/>
          </a:p>
        </p:txBody>
      </p:sp>
      <p:pic>
        <p:nvPicPr>
          <p:cNvPr id="4" name="Content Placeholder 3" descr="PaulsPrison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31" y="870405"/>
            <a:ext cx="8861617" cy="5864525"/>
          </a:xfrm>
        </p:spPr>
      </p:pic>
    </p:spTree>
    <p:extLst>
      <p:ext uri="{BB962C8B-B14F-4D97-AF65-F5344CB8AC3E}">
        <p14:creationId xmlns:p14="http://schemas.microsoft.com/office/powerpoint/2010/main" val="27890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913</Words>
  <Application>Microsoft Office PowerPoint</Application>
  <PresentationFormat>On-screen Show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Ephesus</vt:lpstr>
      <vt:lpstr>Ephesus – Government Center </vt:lpstr>
      <vt:lpstr>Ephesus – Roman Stadium </vt:lpstr>
      <vt:lpstr>Ephesus – Roman Stadium </vt:lpstr>
      <vt:lpstr>Ephesus - Library</vt:lpstr>
      <vt:lpstr>Mezari </vt:lpstr>
      <vt:lpstr>John’s Tomb in Mezari </vt:lpstr>
      <vt:lpstr>Oldest Known Baptistery</vt:lpstr>
      <vt:lpstr>Outskirts of Ephesus</vt:lpstr>
      <vt:lpstr>Paul’s Prison </vt:lpstr>
      <vt:lpstr>Hate</vt:lpstr>
      <vt:lpstr>Hate  </vt:lpstr>
      <vt:lpstr>Vines’ Biblical Definitions of Hate Greek word: ‘miseo’</vt:lpstr>
      <vt:lpstr>Word Play – A legitimate, universal, and historical literary device </vt:lpstr>
      <vt:lpstr>Nero</vt:lpstr>
      <vt:lpstr>Tacitus </vt:lpstr>
      <vt:lpstr>Three Things We Learn from Tacitus’ Account</vt:lpstr>
      <vt:lpstr>Nero’s Persecution</vt:lpstr>
      <vt:lpstr>Pliny the Younger</vt:lpstr>
      <vt:lpstr>What Pliny Called Christians </vt:lpstr>
      <vt:lpstr>Why Was Pliny Unhappy with Christians? </vt:lpstr>
      <vt:lpstr>A New Word for Hate:  ‘Intolerance’ </vt:lpstr>
      <vt:lpstr>Tolerance </vt:lpstr>
      <vt:lpstr>A New Word for Hate: ‘Intolerance’ </vt:lpstr>
      <vt:lpstr>Is Hate Ever Acceptable? </vt:lpstr>
      <vt:lpstr>What Should Christians Hate?</vt:lpstr>
      <vt:lpstr>Doesn’t God Hate Sinners?</vt:lpstr>
      <vt:lpstr>The Old Saying: </vt:lpstr>
      <vt:lpstr>Can you learn to hate…your sin?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Ephesus – Roman Stadium</dc:title>
  <dc:creator>Kevin H. Roberts</dc:creator>
  <cp:lastModifiedBy>d</cp:lastModifiedBy>
  <cp:revision>59</cp:revision>
  <dcterms:created xsi:type="dcterms:W3CDTF">2014-11-04T15:47:42Z</dcterms:created>
  <dcterms:modified xsi:type="dcterms:W3CDTF">2014-11-30T18:22:09Z</dcterms:modified>
</cp:coreProperties>
</file>