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73" r:id="rId3"/>
    <p:sldId id="275" r:id="rId4"/>
    <p:sldId id="274" r:id="rId5"/>
    <p:sldId id="257" r:id="rId6"/>
    <p:sldId id="276" r:id="rId7"/>
    <p:sldId id="261" r:id="rId8"/>
    <p:sldId id="277" r:id="rId9"/>
    <p:sldId id="278" r:id="rId10"/>
    <p:sldId id="279" r:id="rId11"/>
    <p:sldId id="280" r:id="rId12"/>
    <p:sldId id="281" r:id="rId13"/>
    <p:sldId id="282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0000CC"/>
    <a:srgbClr val="CC0000"/>
    <a:srgbClr val="FF6D4B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98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77F352-A99B-4570-8AE8-F9C60763C1C1}" type="datetimeFigureOut">
              <a:rPr lang="en-US" smtClean="0"/>
              <a:t>7/12/2015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889A97-3F46-41E4-A387-A44E4C365D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7428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889A97-3F46-41E4-A387-A44E4C365D1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1428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A20F1-D91B-480B-B152-8DA4D9E09F4E}" type="datetimeFigureOut">
              <a:rPr lang="en-US" smtClean="0"/>
              <a:pPr/>
              <a:t>7/12/2015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988C7-1DE2-4F7D-BAAB-CCB5EC8D5C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A20F1-D91B-480B-B152-8DA4D9E09F4E}" type="datetimeFigureOut">
              <a:rPr lang="en-US" smtClean="0"/>
              <a:pPr/>
              <a:t>7/12/2015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988C7-1DE2-4F7D-BAAB-CCB5EC8D5C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A20F1-D91B-480B-B152-8DA4D9E09F4E}" type="datetimeFigureOut">
              <a:rPr lang="en-US" smtClean="0"/>
              <a:pPr/>
              <a:t>7/12/2015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988C7-1DE2-4F7D-BAAB-CCB5EC8D5C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A20F1-D91B-480B-B152-8DA4D9E09F4E}" type="datetimeFigureOut">
              <a:rPr lang="en-US" smtClean="0"/>
              <a:pPr/>
              <a:t>7/12/2015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988C7-1DE2-4F7D-BAAB-CCB5EC8D5C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A20F1-D91B-480B-B152-8DA4D9E09F4E}" type="datetimeFigureOut">
              <a:rPr lang="en-US" smtClean="0"/>
              <a:pPr/>
              <a:t>7/12/2015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988C7-1DE2-4F7D-BAAB-CCB5EC8D5C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A20F1-D91B-480B-B152-8DA4D9E09F4E}" type="datetimeFigureOut">
              <a:rPr lang="en-US" smtClean="0"/>
              <a:pPr/>
              <a:t>7/12/2015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988C7-1DE2-4F7D-BAAB-CCB5EC8D5C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A20F1-D91B-480B-B152-8DA4D9E09F4E}" type="datetimeFigureOut">
              <a:rPr lang="en-US" smtClean="0"/>
              <a:pPr/>
              <a:t>7/12/2015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988C7-1DE2-4F7D-BAAB-CCB5EC8D5C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A20F1-D91B-480B-B152-8DA4D9E09F4E}" type="datetimeFigureOut">
              <a:rPr lang="en-US" smtClean="0"/>
              <a:pPr/>
              <a:t>7/12/2015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988C7-1DE2-4F7D-BAAB-CCB5EC8D5C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A20F1-D91B-480B-B152-8DA4D9E09F4E}" type="datetimeFigureOut">
              <a:rPr lang="en-US" smtClean="0"/>
              <a:pPr/>
              <a:t>7/12/2015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988C7-1DE2-4F7D-BAAB-CCB5EC8D5C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A20F1-D91B-480B-B152-8DA4D9E09F4E}" type="datetimeFigureOut">
              <a:rPr lang="en-US" smtClean="0"/>
              <a:pPr/>
              <a:t>7/12/2015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988C7-1DE2-4F7D-BAAB-CCB5EC8D5C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A20F1-D91B-480B-B152-8DA4D9E09F4E}" type="datetimeFigureOut">
              <a:rPr lang="en-US" smtClean="0"/>
              <a:pPr/>
              <a:t>7/12/2015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988C7-1DE2-4F7D-BAAB-CCB5EC8D5C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2A20F1-D91B-480B-B152-8DA4D9E09F4E}" type="datetimeFigureOut">
              <a:rPr lang="en-US" smtClean="0"/>
              <a:pPr/>
              <a:t>7/12/2015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D988C7-1DE2-4F7D-BAAB-CCB5EC8D5CC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907569"/>
            <a:ext cx="5656881" cy="4242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4800" y="457200"/>
            <a:ext cx="373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Circumstances not always what we’d like them to be…</a:t>
            </a:r>
            <a:endParaRPr lang="en-US" sz="24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25912" y="1213234"/>
            <a:ext cx="4173051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ln w="11430">
                  <a:solidFill>
                    <a:prstClr val="white"/>
                  </a:solidFill>
                </a:ln>
                <a:solidFill>
                  <a:srgbClr val="0000CC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Keep Things In Perspective</a:t>
            </a:r>
            <a:endParaRPr lang="en-US" sz="3200" b="1" dirty="0">
              <a:ln w="11430">
                <a:solidFill>
                  <a:prstClr val="white"/>
                </a:solidFill>
              </a:ln>
              <a:solidFill>
                <a:srgbClr val="0000CC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169" y="969373"/>
            <a:ext cx="2135044" cy="1386392"/>
          </a:xfrm>
          <a:prstGeom prst="rect">
            <a:avLst/>
          </a:prstGeom>
          <a:noFill/>
          <a:ln w="5080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1623163" y="152400"/>
            <a:ext cx="588218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79646">
                    <a:tint val="15000"/>
                    <a:satMod val="200000"/>
                  </a:srgb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 Black" pitchFamily="34" charset="0"/>
              </a:rPr>
              <a:t>Don’t Worry About It</a:t>
            </a:r>
            <a:endParaRPr lang="en-US" sz="4000" b="1" dirty="0">
              <a:ln w="31550" cmpd="sng">
                <a:gradFill>
                  <a:gsLst>
                    <a:gs pos="70000">
                      <a:srgbClr val="F79646">
                        <a:shade val="50000"/>
                        <a:satMod val="190000"/>
                      </a:srgbClr>
                    </a:gs>
                    <a:gs pos="0">
                      <a:srgbClr val="F79646">
                        <a:tint val="77000"/>
                        <a:satMod val="180000"/>
                      </a:srgbClr>
                    </a:gs>
                  </a:gsLst>
                  <a:lin ang="5400000"/>
                </a:gradFill>
                <a:prstDash val="solid"/>
              </a:ln>
              <a:solidFill>
                <a:srgbClr val="F79646">
                  <a:tint val="15000"/>
                  <a:satMod val="200000"/>
                </a:srgb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38527" y="2774197"/>
            <a:ext cx="238738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FFFF00"/>
                </a:solidFill>
                <a:latin typeface="Arial Black" pitchFamily="34" charset="0"/>
              </a:rPr>
              <a:t>Heb.11:24-26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FFFF00"/>
                </a:solidFill>
                <a:latin typeface="Arial Black" pitchFamily="34" charset="0"/>
              </a:rPr>
              <a:t>2Cor.1:8-11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37852" y="2774197"/>
            <a:ext cx="235673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FFFF00"/>
                </a:solidFill>
                <a:latin typeface="Arial Black" pitchFamily="34" charset="0"/>
              </a:rPr>
              <a:t>2Tim.4:16-18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FFFF00"/>
                </a:solidFill>
                <a:latin typeface="Arial Black" pitchFamily="34" charset="0"/>
              </a:rPr>
              <a:t>2Cor.4:7-18</a:t>
            </a:r>
            <a:endParaRPr lang="en-US" sz="2400" dirty="0" smtClean="0">
              <a:solidFill>
                <a:prstClr val="white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4892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87501" y="951220"/>
            <a:ext cx="453708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ln w="11430">
                  <a:solidFill>
                    <a:prstClr val="white"/>
                  </a:solidFill>
                </a:ln>
                <a:solidFill>
                  <a:srgbClr val="0000CC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Train ourselves to have a positive attitude</a:t>
            </a:r>
            <a:endParaRPr lang="en-US" sz="3200" b="1" dirty="0">
              <a:ln w="11430">
                <a:solidFill>
                  <a:prstClr val="white"/>
                </a:solidFill>
              </a:ln>
              <a:solidFill>
                <a:srgbClr val="0000CC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169" y="969373"/>
            <a:ext cx="2135044" cy="1386392"/>
          </a:xfrm>
          <a:prstGeom prst="rect">
            <a:avLst/>
          </a:prstGeom>
          <a:noFill/>
          <a:ln w="5080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1623163" y="152400"/>
            <a:ext cx="588218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79646">
                    <a:tint val="15000"/>
                    <a:satMod val="200000"/>
                  </a:srgb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 Black" pitchFamily="34" charset="0"/>
              </a:rPr>
              <a:t>Don’t Worry About It</a:t>
            </a:r>
            <a:endParaRPr lang="en-US" sz="4000" b="1" dirty="0">
              <a:ln w="31550" cmpd="sng">
                <a:gradFill>
                  <a:gsLst>
                    <a:gs pos="70000">
                      <a:srgbClr val="F79646">
                        <a:shade val="50000"/>
                        <a:satMod val="190000"/>
                      </a:srgbClr>
                    </a:gs>
                    <a:gs pos="0">
                      <a:srgbClr val="F79646">
                        <a:tint val="77000"/>
                        <a:satMod val="180000"/>
                      </a:srgbClr>
                    </a:gs>
                  </a:gsLst>
                  <a:lin ang="5400000"/>
                </a:gradFill>
                <a:prstDash val="solid"/>
              </a:ln>
              <a:solidFill>
                <a:srgbClr val="F79646">
                  <a:tint val="15000"/>
                  <a:satMod val="200000"/>
                </a:srgb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33145" y="2774197"/>
            <a:ext cx="226222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 smtClean="0">
                <a:solidFill>
                  <a:srgbClr val="FFFF00"/>
                </a:solidFill>
                <a:latin typeface="Arial Black" pitchFamily="34" charset="0"/>
              </a:rPr>
              <a:t>Rom.8:31-39</a:t>
            </a:r>
          </a:p>
          <a:p>
            <a:pPr algn="ctr">
              <a:lnSpc>
                <a:spcPct val="150000"/>
              </a:lnSpc>
            </a:pPr>
            <a:r>
              <a:rPr lang="en-US" sz="2400" dirty="0" smtClean="0">
                <a:solidFill>
                  <a:srgbClr val="FFFF00"/>
                </a:solidFill>
                <a:latin typeface="Arial Black" pitchFamily="34" charset="0"/>
              </a:rPr>
              <a:t>Rom.5:1-5</a:t>
            </a:r>
          </a:p>
          <a:p>
            <a:pPr algn="ctr">
              <a:lnSpc>
                <a:spcPct val="150000"/>
              </a:lnSpc>
            </a:pPr>
            <a:r>
              <a:rPr lang="en-US" sz="2400" dirty="0" smtClean="0">
                <a:solidFill>
                  <a:srgbClr val="FFFF00"/>
                </a:solidFill>
                <a:latin typeface="Arial Black" pitchFamily="34" charset="0"/>
              </a:rPr>
              <a:t>Heb.13:5-6</a:t>
            </a:r>
            <a:endParaRPr lang="en-US" sz="2400" dirty="0" smtClean="0">
              <a:solidFill>
                <a:prstClr val="white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8377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24400" y="1123960"/>
            <a:ext cx="3613499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ln w="11430">
                  <a:solidFill>
                    <a:prstClr val="white"/>
                  </a:solidFill>
                </a:ln>
                <a:solidFill>
                  <a:srgbClr val="0000CC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Take one day at a time</a:t>
            </a:r>
            <a:endParaRPr lang="en-US" sz="3200" b="1" dirty="0">
              <a:ln w="11430">
                <a:solidFill>
                  <a:prstClr val="white"/>
                </a:solidFill>
              </a:ln>
              <a:solidFill>
                <a:srgbClr val="0000CC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169" y="969373"/>
            <a:ext cx="2135044" cy="1386392"/>
          </a:xfrm>
          <a:prstGeom prst="rect">
            <a:avLst/>
          </a:prstGeom>
          <a:noFill/>
          <a:ln w="5080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1623163" y="152400"/>
            <a:ext cx="588218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79646">
                    <a:tint val="15000"/>
                    <a:satMod val="200000"/>
                  </a:srgb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 Black" pitchFamily="34" charset="0"/>
              </a:rPr>
              <a:t>Don’t Worry About It</a:t>
            </a:r>
            <a:endParaRPr lang="en-US" sz="4000" b="1" dirty="0">
              <a:ln w="31550" cmpd="sng">
                <a:gradFill>
                  <a:gsLst>
                    <a:gs pos="70000">
                      <a:srgbClr val="F79646">
                        <a:shade val="50000"/>
                        <a:satMod val="190000"/>
                      </a:srgbClr>
                    </a:gs>
                    <a:gs pos="0">
                      <a:srgbClr val="F79646">
                        <a:tint val="77000"/>
                        <a:satMod val="180000"/>
                      </a:srgbClr>
                    </a:gs>
                  </a:gsLst>
                  <a:lin ang="5400000"/>
                </a:gradFill>
                <a:prstDash val="solid"/>
              </a:ln>
              <a:solidFill>
                <a:srgbClr val="F79646">
                  <a:tint val="15000"/>
                  <a:satMod val="200000"/>
                </a:srgb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89628" y="2738034"/>
            <a:ext cx="174926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 smtClean="0">
                <a:solidFill>
                  <a:srgbClr val="FFFF00"/>
                </a:solidFill>
                <a:latin typeface="Arial Black" pitchFamily="34" charset="0"/>
              </a:rPr>
              <a:t>Mt.6:34</a:t>
            </a:r>
          </a:p>
          <a:p>
            <a:pPr algn="ctr">
              <a:lnSpc>
                <a:spcPct val="150000"/>
              </a:lnSpc>
            </a:pPr>
            <a:r>
              <a:rPr lang="en-US" sz="2400" dirty="0" smtClean="0">
                <a:solidFill>
                  <a:srgbClr val="FFFF00"/>
                </a:solidFill>
                <a:latin typeface="Arial Black" pitchFamily="34" charset="0"/>
              </a:rPr>
              <a:t>Rom.8:28</a:t>
            </a:r>
            <a:endParaRPr lang="en-US" sz="2400" dirty="0" smtClean="0">
              <a:solidFill>
                <a:prstClr val="white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5417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24400" y="1123960"/>
            <a:ext cx="3613499" cy="123880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ln w="11430">
                  <a:solidFill>
                    <a:prstClr val="white"/>
                  </a:solidFill>
                </a:ln>
                <a:solidFill>
                  <a:srgbClr val="0000CC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Mt.11:28-30</a:t>
            </a:r>
          </a:p>
          <a:p>
            <a:pPr algn="ctr"/>
            <a:endParaRPr lang="en-US" sz="1050" b="1" dirty="0" smtClean="0">
              <a:ln w="11430">
                <a:solidFill>
                  <a:prstClr val="white"/>
                </a:solidFill>
              </a:ln>
              <a:solidFill>
                <a:srgbClr val="0000CC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itchFamily="34" charset="0"/>
            </a:endParaRPr>
          </a:p>
          <a:p>
            <a:pPr algn="ctr"/>
            <a:r>
              <a:rPr lang="en-US" sz="3200" b="1" dirty="0" smtClean="0">
                <a:ln w="11430">
                  <a:solidFill>
                    <a:prstClr val="white"/>
                  </a:solidFill>
                </a:ln>
                <a:solidFill>
                  <a:srgbClr val="0000CC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Ps.37:5</a:t>
            </a:r>
            <a:endParaRPr lang="en-US" sz="3200" b="1" dirty="0">
              <a:ln w="11430">
                <a:solidFill>
                  <a:prstClr val="white"/>
                </a:solidFill>
              </a:ln>
              <a:solidFill>
                <a:srgbClr val="0000CC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169" y="969373"/>
            <a:ext cx="2135044" cy="1386392"/>
          </a:xfrm>
          <a:prstGeom prst="rect">
            <a:avLst/>
          </a:prstGeom>
          <a:noFill/>
          <a:ln w="5080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1623163" y="152400"/>
            <a:ext cx="588218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79646">
                    <a:tint val="15000"/>
                    <a:satMod val="200000"/>
                  </a:srgb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 Black" pitchFamily="34" charset="0"/>
              </a:rPr>
              <a:t>Don’t Worry About It</a:t>
            </a:r>
            <a:endParaRPr lang="en-US" sz="4000" b="1" dirty="0">
              <a:ln w="31550" cmpd="sng">
                <a:gradFill>
                  <a:gsLst>
                    <a:gs pos="70000">
                      <a:srgbClr val="F79646">
                        <a:shade val="50000"/>
                        <a:satMod val="190000"/>
                      </a:srgbClr>
                    </a:gs>
                    <a:gs pos="0">
                      <a:srgbClr val="F79646">
                        <a:tint val="77000"/>
                        <a:satMod val="180000"/>
                      </a:srgbClr>
                    </a:gs>
                  </a:gsLst>
                  <a:lin ang="5400000"/>
                </a:gradFill>
                <a:prstDash val="solid"/>
              </a:ln>
              <a:solidFill>
                <a:srgbClr val="F79646">
                  <a:tint val="15000"/>
                  <a:satMod val="200000"/>
                </a:srgb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6" name="Picture 1" descr="https://i0.wp.com/biblia.com/bible/images/500/Is41.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14600"/>
            <a:ext cx="5181600" cy="3392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18926">
            <a:off x="4821434" y="2806870"/>
            <a:ext cx="4285281" cy="846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9899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457200"/>
            <a:ext cx="4267200" cy="2838450"/>
          </a:xfrm>
          <a:prstGeom prst="rect">
            <a:avLst/>
          </a:prstGeom>
          <a:noFill/>
          <a:ln w="5080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581400"/>
            <a:ext cx="4927667" cy="2743200"/>
          </a:xfrm>
          <a:prstGeom prst="rect">
            <a:avLst/>
          </a:prstGeom>
          <a:noFill/>
          <a:ln w="5397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" y="1264949"/>
            <a:ext cx="33782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Surrounded by life’s difficulties…</a:t>
            </a:r>
            <a:endParaRPr lang="en-US" sz="24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16978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6491" y="381000"/>
            <a:ext cx="33782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Sometimes it’s about what we’ve done to ourselves…</a:t>
            </a:r>
            <a:endParaRPr lang="en-US" sz="2400" b="1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491" y="1524000"/>
            <a:ext cx="8519786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57081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895600"/>
            <a:ext cx="4105275" cy="340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0125" y="220347"/>
            <a:ext cx="33782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Sometimes it’s about what we’ve done to ourselves…</a:t>
            </a:r>
            <a:endParaRPr lang="en-US" sz="2400" b="1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95263"/>
            <a:ext cx="4543425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261" y="1321030"/>
            <a:ext cx="3533775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81206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30912" y="152400"/>
            <a:ext cx="588218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 Black" pitchFamily="34" charset="0"/>
              </a:rPr>
              <a:t>Don’t Worry About It</a:t>
            </a:r>
            <a:endParaRPr lang="en-US" sz="4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88438" y="990600"/>
            <a:ext cx="39248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Health concerns?</a:t>
            </a:r>
          </a:p>
          <a:p>
            <a:pPr algn="ctr"/>
            <a:r>
              <a:rPr lang="en-US" sz="2400" b="1" i="1" dirty="0" smtClean="0">
                <a:solidFill>
                  <a:schemeClr val="bg1"/>
                </a:solidFill>
                <a:latin typeface="Arial Narrow" pitchFamily="34" charset="0"/>
              </a:rPr>
              <a:t>Financial concerns?</a:t>
            </a:r>
          </a:p>
          <a:p>
            <a:pPr algn="ctr"/>
            <a:r>
              <a:rPr lang="en-US" sz="2400" b="1" i="1" dirty="0" smtClean="0">
                <a:solidFill>
                  <a:schemeClr val="bg1"/>
                </a:solidFill>
                <a:latin typeface="Arial Narrow" pitchFamily="34" charset="0"/>
              </a:rPr>
              <a:t>Work related concerns?</a:t>
            </a:r>
          </a:p>
          <a:p>
            <a:pPr algn="ctr"/>
            <a:r>
              <a:rPr lang="en-US" sz="2400" b="1" i="1" dirty="0" smtClean="0">
                <a:solidFill>
                  <a:schemeClr val="bg1"/>
                </a:solidFill>
                <a:latin typeface="Arial Narrow" pitchFamily="34" charset="0"/>
              </a:rPr>
              <a:t>Relationship concerns?</a:t>
            </a:r>
            <a:endParaRPr lang="en-US" sz="2400" b="1" i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679" y="3168193"/>
            <a:ext cx="59244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Arial Black" pitchFamily="34" charset="0"/>
              </a:rPr>
              <a:t>Worry / Anxious - </a:t>
            </a:r>
            <a:r>
              <a:rPr lang="en-US" sz="2400" dirty="0" err="1" smtClean="0">
                <a:solidFill>
                  <a:schemeClr val="bg1"/>
                </a:solidFill>
                <a:latin typeface="Arial Black" pitchFamily="34" charset="0"/>
              </a:rPr>
              <a:t>Grk</a:t>
            </a:r>
            <a:r>
              <a:rPr lang="en-US" sz="2400" dirty="0" smtClean="0">
                <a:solidFill>
                  <a:schemeClr val="bg1"/>
                </a:solidFill>
                <a:latin typeface="Arial Black" pitchFamily="34" charset="0"/>
              </a:rPr>
              <a:t>. “</a:t>
            </a:r>
            <a:r>
              <a:rPr lang="en-US" sz="2400" dirty="0" err="1" smtClean="0">
                <a:solidFill>
                  <a:schemeClr val="bg1"/>
                </a:solidFill>
                <a:latin typeface="Arial Black" pitchFamily="34" charset="0"/>
              </a:rPr>
              <a:t>merimnao</a:t>
            </a:r>
            <a:r>
              <a:rPr lang="en-US" sz="2400" dirty="0" smtClean="0">
                <a:solidFill>
                  <a:schemeClr val="bg1"/>
                </a:solidFill>
                <a:latin typeface="Arial Black" pitchFamily="34" charset="0"/>
              </a:rPr>
              <a:t>”</a:t>
            </a:r>
            <a:endParaRPr lang="en-US" sz="24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3787139"/>
            <a:ext cx="541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FF66"/>
                </a:solidFill>
                <a:latin typeface="Arial Narrow" panose="020B0606020202030204" pitchFamily="34" charset="0"/>
              </a:rPr>
              <a:t>“The term may refer to “unnecessary worry” or “legitimate concern”</a:t>
            </a:r>
            <a:endParaRPr lang="en-US" sz="2400" b="1" dirty="0">
              <a:solidFill>
                <a:srgbClr val="FFFF66"/>
              </a:solidFill>
              <a:latin typeface="Arial Narrow" panose="020B0606020202030204" pitchFamily="34" charset="0"/>
            </a:endParaRPr>
          </a:p>
        </p:txBody>
      </p:sp>
      <p:pic>
        <p:nvPicPr>
          <p:cNvPr id="7" name="Picture 7" descr="anxiety-in-elderl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133748"/>
            <a:ext cx="2068890" cy="2068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010399" y="1526232"/>
            <a:ext cx="13681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F66"/>
                </a:solidFill>
                <a:latin typeface="Arial Black" panose="020B0A04020102020204" pitchFamily="34" charset="0"/>
              </a:rPr>
              <a:t>Worry?</a:t>
            </a:r>
            <a:endParaRPr lang="en-US" sz="2400" dirty="0">
              <a:solidFill>
                <a:srgbClr val="FFFF66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30912" y="152400"/>
            <a:ext cx="588218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79646">
                    <a:tint val="15000"/>
                    <a:satMod val="200000"/>
                  </a:srgb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 Black" pitchFamily="34" charset="0"/>
              </a:rPr>
              <a:t>Don’t Worry About It</a:t>
            </a:r>
            <a:endParaRPr lang="en-US" sz="4000" b="1" dirty="0">
              <a:ln w="31550" cmpd="sng">
                <a:gradFill>
                  <a:gsLst>
                    <a:gs pos="70000">
                      <a:srgbClr val="F79646">
                        <a:shade val="50000"/>
                        <a:satMod val="190000"/>
                      </a:srgbClr>
                    </a:gs>
                    <a:gs pos="0">
                      <a:srgbClr val="F79646">
                        <a:tint val="77000"/>
                        <a:satMod val="180000"/>
                      </a:srgbClr>
                    </a:gs>
                  </a:gsLst>
                  <a:lin ang="5400000"/>
                </a:gradFill>
                <a:prstDash val="solid"/>
              </a:ln>
              <a:solidFill>
                <a:srgbClr val="F79646">
                  <a:tint val="15000"/>
                  <a:satMod val="200000"/>
                </a:srgb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66905" y="962614"/>
            <a:ext cx="541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FF66"/>
                </a:solidFill>
                <a:latin typeface="Arial Narrow" panose="020B0606020202030204" pitchFamily="34" charset="0"/>
              </a:rPr>
              <a:t>“The term may refer to “unnecessary worry” or “legitimate concern”</a:t>
            </a:r>
            <a:endParaRPr lang="en-US" sz="2400" b="1" dirty="0">
              <a:solidFill>
                <a:srgbClr val="FFFF66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0" y="2010792"/>
            <a:ext cx="168276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FF66"/>
                </a:solidFill>
                <a:latin typeface="Arial Black" panose="020B0A04020102020204" pitchFamily="34" charset="0"/>
              </a:rPr>
              <a:t>Negative</a:t>
            </a:r>
          </a:p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Mt.6:25-34</a:t>
            </a:r>
          </a:p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Mt.10:19</a:t>
            </a:r>
          </a:p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Lk.10:41</a:t>
            </a:r>
          </a:p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Lk.8:14</a:t>
            </a:r>
          </a:p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Lk.21:34</a:t>
            </a:r>
            <a:endParaRPr lang="en-US" sz="24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72617" y="2010792"/>
            <a:ext cx="168886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FF66"/>
                </a:solidFill>
                <a:latin typeface="Arial Black" panose="020B0A04020102020204" pitchFamily="34" charset="0"/>
              </a:rPr>
              <a:t>Positive</a:t>
            </a:r>
          </a:p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Php.4:20</a:t>
            </a:r>
          </a:p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1Cor.12:25</a:t>
            </a:r>
          </a:p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1Cor.7:32-34</a:t>
            </a:r>
          </a:p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2Cor.11:28</a:t>
            </a:r>
            <a:endParaRPr lang="en-US" sz="24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473476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64104" y="2577885"/>
            <a:ext cx="286969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  <a:latin typeface="Arial Black" pitchFamily="34" charset="0"/>
              </a:rPr>
              <a:t>Israel…</a:t>
            </a:r>
          </a:p>
          <a:p>
            <a:r>
              <a:rPr lang="en-US" sz="2400" dirty="0">
                <a:solidFill>
                  <a:prstClr val="white"/>
                </a:solidFill>
                <a:latin typeface="Arial Black" pitchFamily="34" charset="0"/>
              </a:rPr>
              <a:t>	</a:t>
            </a:r>
            <a:r>
              <a:rPr lang="en-US" sz="2400" dirty="0" smtClean="0">
                <a:solidFill>
                  <a:prstClr val="white"/>
                </a:solidFill>
                <a:latin typeface="Arial Black" pitchFamily="34" charset="0"/>
              </a:rPr>
              <a:t>Ex.14:9-15</a:t>
            </a:r>
          </a:p>
          <a:p>
            <a:r>
              <a:rPr lang="en-US" sz="2400" dirty="0">
                <a:solidFill>
                  <a:prstClr val="white"/>
                </a:solidFill>
                <a:latin typeface="Arial Black" pitchFamily="34" charset="0"/>
              </a:rPr>
              <a:t>	</a:t>
            </a:r>
            <a:r>
              <a:rPr lang="en-US" sz="2400" dirty="0" smtClean="0">
                <a:solidFill>
                  <a:prstClr val="white"/>
                </a:solidFill>
                <a:latin typeface="Arial Black" pitchFamily="34" charset="0"/>
              </a:rPr>
              <a:t>Ex.16:1-7</a:t>
            </a:r>
          </a:p>
          <a:p>
            <a:r>
              <a:rPr lang="en-US" sz="2400" dirty="0">
                <a:solidFill>
                  <a:prstClr val="white"/>
                </a:solidFill>
                <a:latin typeface="Arial Black" pitchFamily="34" charset="0"/>
              </a:rPr>
              <a:t>	</a:t>
            </a:r>
            <a:r>
              <a:rPr lang="en-US" sz="2400" dirty="0" smtClean="0">
                <a:solidFill>
                  <a:prstClr val="white"/>
                </a:solidFill>
                <a:latin typeface="Arial Black" pitchFamily="34" charset="0"/>
              </a:rPr>
              <a:t>Ex.17:1-3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33800" y="3114020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FF66"/>
                </a:solidFill>
                <a:latin typeface="Arial Narrow" pitchFamily="34" charset="0"/>
              </a:rPr>
              <a:t>vs.</a:t>
            </a:r>
            <a:endParaRPr lang="en-US" sz="2800" b="1" i="1" dirty="0">
              <a:solidFill>
                <a:srgbClr val="FFFF66"/>
              </a:solidFill>
              <a:latin typeface="Arial Narrow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225912" y="1213234"/>
            <a:ext cx="417305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3200" b="1" cap="none" spc="0" dirty="0" smtClean="0">
                <a:ln w="11430">
                  <a:solidFill>
                    <a:schemeClr val="bg1"/>
                  </a:solidFill>
                </a:ln>
                <a:solidFill>
                  <a:srgbClr val="0000CC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Focus On God</a:t>
            </a:r>
            <a:endParaRPr lang="en-US" sz="3200" b="1" cap="none" spc="0" dirty="0">
              <a:ln w="11430">
                <a:solidFill>
                  <a:schemeClr val="bg1"/>
                </a:solidFill>
              </a:ln>
              <a:solidFill>
                <a:srgbClr val="0000CC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169" y="969373"/>
            <a:ext cx="2135044" cy="1386392"/>
          </a:xfrm>
          <a:prstGeom prst="rect">
            <a:avLst/>
          </a:prstGeom>
          <a:noFill/>
          <a:ln w="5080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365400" y="2590800"/>
            <a:ext cx="307327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  <a:latin typeface="Arial Black" pitchFamily="34" charset="0"/>
              </a:rPr>
              <a:t>Jesus…</a:t>
            </a:r>
          </a:p>
          <a:p>
            <a:r>
              <a:rPr lang="en-US" sz="2400" dirty="0">
                <a:solidFill>
                  <a:prstClr val="white"/>
                </a:solidFill>
                <a:latin typeface="Arial Black" pitchFamily="34" charset="0"/>
              </a:rPr>
              <a:t>	</a:t>
            </a:r>
            <a:r>
              <a:rPr lang="en-US" sz="2400" dirty="0" smtClean="0">
                <a:solidFill>
                  <a:prstClr val="white"/>
                </a:solidFill>
                <a:latin typeface="Arial Black" pitchFamily="34" charset="0"/>
              </a:rPr>
              <a:t>Mt.26:36-46</a:t>
            </a:r>
          </a:p>
          <a:p>
            <a:r>
              <a:rPr lang="en-US" sz="2400" dirty="0">
                <a:solidFill>
                  <a:prstClr val="white"/>
                </a:solidFill>
                <a:latin typeface="Arial Black" pitchFamily="34" charset="0"/>
              </a:rPr>
              <a:t>	</a:t>
            </a:r>
            <a:r>
              <a:rPr lang="en-US" sz="2400" dirty="0" smtClean="0">
                <a:solidFill>
                  <a:prstClr val="white"/>
                </a:solidFill>
                <a:latin typeface="Arial Black" pitchFamily="34" charset="0"/>
              </a:rPr>
              <a:t>1Pet.2:23</a:t>
            </a:r>
          </a:p>
          <a:p>
            <a:r>
              <a:rPr lang="en-US" sz="2400" dirty="0">
                <a:solidFill>
                  <a:prstClr val="white"/>
                </a:solidFill>
                <a:latin typeface="Arial Black" pitchFamily="34" charset="0"/>
              </a:rPr>
              <a:t>	</a:t>
            </a:r>
            <a:endParaRPr lang="en-US" sz="2400" dirty="0" smtClean="0">
              <a:solidFill>
                <a:prstClr val="white"/>
              </a:solidFill>
              <a:latin typeface="Arial Black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623163" y="152400"/>
            <a:ext cx="588218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 Black" pitchFamily="34" charset="0"/>
              </a:rPr>
              <a:t>Don’t Worry About It</a:t>
            </a:r>
            <a:endParaRPr lang="en-US" sz="4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83328" y="4646908"/>
            <a:ext cx="194476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FFFF00"/>
                </a:solidFill>
                <a:latin typeface="Arial Black" pitchFamily="34" charset="0"/>
              </a:rPr>
              <a:t>Prov.3:5-8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FFFF00"/>
                </a:solidFill>
                <a:latin typeface="Arial Black" pitchFamily="34" charset="0"/>
              </a:rPr>
              <a:t>Mt.6:25-34</a:t>
            </a:r>
            <a:endParaRPr lang="en-US" sz="2400" dirty="0" smtClean="0">
              <a:solidFill>
                <a:prstClr val="white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4699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95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950"/>
                            </p:stCondLst>
                            <p:childTnLst>
                              <p:par>
                                <p:cTn id="40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 tmFilter="0,0; .5, 1; 1, 1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 tmFilter="0,0; .5, 1; 1, 1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 tmFilter="0,0; .5, 1; 1, 1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 tmFilter="0,0; .5, 1; 1, 1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25656" y="2667000"/>
            <a:ext cx="8077200" cy="28021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FFFF00"/>
                </a:solidFill>
                <a:latin typeface="Arial Black" pitchFamily="34" charset="0"/>
              </a:rPr>
              <a:t>Ps.11:4…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prstClr val="white"/>
                </a:solidFill>
                <a:latin typeface="Arial Black" pitchFamily="34" charset="0"/>
              </a:rPr>
              <a:t>	</a:t>
            </a:r>
            <a:r>
              <a:rPr lang="en-US" sz="2400" dirty="0" smtClean="0">
                <a:solidFill>
                  <a:prstClr val="white"/>
                </a:solidFill>
                <a:latin typeface="Arial Black" pitchFamily="34" charset="0"/>
              </a:rPr>
              <a:t>God knows </a:t>
            </a:r>
            <a:r>
              <a:rPr lang="en-US" sz="2400" b="1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- Ps.139:1-3; Ex.3:7-8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prstClr val="white"/>
                </a:solidFill>
                <a:latin typeface="Arial Black" pitchFamily="34" charset="0"/>
              </a:rPr>
              <a:t>	</a:t>
            </a:r>
            <a:r>
              <a:rPr lang="en-US" sz="2400" dirty="0" smtClean="0">
                <a:solidFill>
                  <a:prstClr val="white"/>
                </a:solidFill>
                <a:latin typeface="Arial Black" pitchFamily="34" charset="0"/>
              </a:rPr>
              <a:t>God cares </a:t>
            </a:r>
            <a:r>
              <a:rPr lang="en-US" sz="2400" b="1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- 1Pet.5:7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prstClr val="white"/>
                </a:solidFill>
                <a:latin typeface="Arial Black" pitchFamily="34" charset="0"/>
              </a:rPr>
              <a:t>	</a:t>
            </a:r>
            <a:r>
              <a:rPr lang="en-US" sz="2400" dirty="0" smtClean="0">
                <a:solidFill>
                  <a:prstClr val="white"/>
                </a:solidFill>
                <a:latin typeface="Arial Black" pitchFamily="34" charset="0"/>
              </a:rPr>
              <a:t>God has power to help </a:t>
            </a:r>
            <a:r>
              <a:rPr lang="en-US" sz="2400" b="1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- Eph.3:20; Lk.1:37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prstClr val="white"/>
                </a:solidFill>
                <a:latin typeface="Arial Black" pitchFamily="34" charset="0"/>
              </a:rPr>
              <a:t>	</a:t>
            </a:r>
            <a:r>
              <a:rPr lang="en-US" sz="2400" dirty="0" smtClean="0">
                <a:solidFill>
                  <a:prstClr val="white"/>
                </a:solidFill>
                <a:latin typeface="Arial Black" pitchFamily="34" charset="0"/>
              </a:rPr>
              <a:t>God “will” help </a:t>
            </a:r>
            <a:r>
              <a:rPr lang="en-US" sz="2400" b="1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- Ps.55:22; 34:4</a:t>
            </a:r>
          </a:p>
        </p:txBody>
      </p:sp>
      <p:sp>
        <p:nvSpPr>
          <p:cNvPr id="2" name="Rectangle 1"/>
          <p:cNvSpPr/>
          <p:nvPr/>
        </p:nvSpPr>
        <p:spPr>
          <a:xfrm>
            <a:off x="4225912" y="1213234"/>
            <a:ext cx="417305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ln w="11430">
                  <a:solidFill>
                    <a:prstClr val="white"/>
                  </a:solidFill>
                </a:ln>
                <a:solidFill>
                  <a:srgbClr val="0000CC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Focus On God</a:t>
            </a:r>
            <a:endParaRPr lang="en-US" sz="3200" b="1" dirty="0">
              <a:ln w="11430">
                <a:solidFill>
                  <a:prstClr val="white"/>
                </a:solidFill>
              </a:ln>
              <a:solidFill>
                <a:srgbClr val="0000CC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169" y="969373"/>
            <a:ext cx="2135044" cy="1386392"/>
          </a:xfrm>
          <a:prstGeom prst="rect">
            <a:avLst/>
          </a:prstGeom>
          <a:noFill/>
          <a:ln w="5080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1623163" y="152400"/>
            <a:ext cx="588218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79646">
                    <a:tint val="15000"/>
                    <a:satMod val="200000"/>
                  </a:srgb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 Black" pitchFamily="34" charset="0"/>
              </a:rPr>
              <a:t>Don’t Worry About It</a:t>
            </a:r>
            <a:endParaRPr lang="en-US" sz="4000" b="1" dirty="0">
              <a:ln w="31550" cmpd="sng">
                <a:gradFill>
                  <a:gsLst>
                    <a:gs pos="70000">
                      <a:srgbClr val="F79646">
                        <a:shade val="50000"/>
                        <a:satMod val="190000"/>
                      </a:srgbClr>
                    </a:gs>
                    <a:gs pos="0">
                      <a:srgbClr val="F79646">
                        <a:tint val="77000"/>
                        <a:satMod val="180000"/>
                      </a:srgbClr>
                    </a:gs>
                  </a:gsLst>
                  <a:lin ang="5400000"/>
                </a:gradFill>
                <a:prstDash val="solid"/>
              </a:ln>
              <a:solidFill>
                <a:srgbClr val="F79646">
                  <a:tint val="15000"/>
                  <a:satMod val="200000"/>
                </a:srgb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450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25912" y="1213234"/>
            <a:ext cx="4173051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ln w="11430">
                  <a:solidFill>
                    <a:prstClr val="white"/>
                  </a:solidFill>
                </a:ln>
                <a:solidFill>
                  <a:srgbClr val="0000CC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Pray Without Ceasing</a:t>
            </a:r>
            <a:endParaRPr lang="en-US" sz="3200" b="1" dirty="0">
              <a:ln w="11430">
                <a:solidFill>
                  <a:prstClr val="white"/>
                </a:solidFill>
              </a:ln>
              <a:solidFill>
                <a:srgbClr val="0000CC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169" y="969373"/>
            <a:ext cx="2135044" cy="1386392"/>
          </a:xfrm>
          <a:prstGeom prst="rect">
            <a:avLst/>
          </a:prstGeom>
          <a:noFill/>
          <a:ln w="5080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1623163" y="152400"/>
            <a:ext cx="588218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79646">
                    <a:tint val="15000"/>
                    <a:satMod val="200000"/>
                  </a:srgb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 Black" pitchFamily="34" charset="0"/>
              </a:rPr>
              <a:t>Don’t Worry About It</a:t>
            </a:r>
            <a:endParaRPr lang="en-US" sz="4000" b="1" dirty="0">
              <a:ln w="31550" cmpd="sng">
                <a:gradFill>
                  <a:gsLst>
                    <a:gs pos="70000">
                      <a:srgbClr val="F79646">
                        <a:shade val="50000"/>
                        <a:satMod val="190000"/>
                      </a:srgbClr>
                    </a:gs>
                    <a:gs pos="0">
                      <a:srgbClr val="F79646">
                        <a:tint val="77000"/>
                        <a:satMod val="180000"/>
                      </a:srgbClr>
                    </a:gs>
                  </a:gsLst>
                  <a:lin ang="5400000"/>
                </a:gradFill>
                <a:prstDash val="solid"/>
              </a:ln>
              <a:solidFill>
                <a:srgbClr val="F79646">
                  <a:tint val="15000"/>
                  <a:satMod val="200000"/>
                </a:srgb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91499" y="2774197"/>
            <a:ext cx="183441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FFFF00"/>
                </a:solidFill>
                <a:latin typeface="Arial Black" pitchFamily="34" charset="0"/>
              </a:rPr>
              <a:t>1Ths.5:17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FFFF00"/>
                </a:solidFill>
                <a:latin typeface="Arial Black" pitchFamily="34" charset="0"/>
              </a:rPr>
              <a:t>Lk.18:1-8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FFFF00"/>
                </a:solidFill>
                <a:latin typeface="Arial Black" pitchFamily="34" charset="0"/>
              </a:rPr>
              <a:t>Js.5:16</a:t>
            </a:r>
            <a:endParaRPr lang="en-US" sz="2400" dirty="0" smtClean="0">
              <a:solidFill>
                <a:prstClr val="white"/>
              </a:solidFill>
              <a:latin typeface="Arial Black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7852" y="2818109"/>
            <a:ext cx="213391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FFFF00"/>
                </a:solidFill>
                <a:latin typeface="Arial Black" pitchFamily="34" charset="0"/>
              </a:rPr>
              <a:t>1Pet.3:12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FFFF00"/>
                </a:solidFill>
                <a:latin typeface="Arial Black" pitchFamily="34" charset="0"/>
              </a:rPr>
              <a:t>1Jn.5:14-15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FFFF00"/>
                </a:solidFill>
                <a:latin typeface="Arial Black" pitchFamily="34" charset="0"/>
              </a:rPr>
              <a:t>Php.4:6-7</a:t>
            </a:r>
            <a:endParaRPr lang="en-US" sz="2400" dirty="0" smtClean="0">
              <a:solidFill>
                <a:prstClr val="white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0743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996</TotalTime>
  <Words>188</Words>
  <Application>Microsoft Office PowerPoint</Application>
  <PresentationFormat>On-screen Show (4:3)</PresentationFormat>
  <Paragraphs>73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Perry</dc:creator>
  <cp:lastModifiedBy>Hurst</cp:lastModifiedBy>
  <cp:revision>108</cp:revision>
  <dcterms:created xsi:type="dcterms:W3CDTF">2011-06-10T02:44:41Z</dcterms:created>
  <dcterms:modified xsi:type="dcterms:W3CDTF">2015-07-12T12:48:44Z</dcterms:modified>
</cp:coreProperties>
</file>