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5" r:id="rId4"/>
    <p:sldId id="267" r:id="rId5"/>
    <p:sldId id="25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000066"/>
    <a:srgbClr val="0000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91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57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05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46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2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29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3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02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28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0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6ACD-4A13-456E-9C0C-73E9058785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7610-03A9-46D0-AA67-8DB8AD54E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9144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If 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your  actions  inspire  </a:t>
            </a:r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others </a:t>
            </a:r>
            <a:r>
              <a:rPr lang="en-US" sz="28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to </a:t>
            </a:r>
            <a:r>
              <a:rPr lang="en-US" sz="28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dream more, learn more, do more and become more, you are a leader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79342" y="1981200"/>
            <a:ext cx="274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Calling the preacher a “pastor”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1133017"/>
            <a:ext cx="341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Religious Error</a:t>
            </a:r>
            <a:r>
              <a:rPr lang="en-US" sz="2400" dirty="0" smtClean="0">
                <a:latin typeface="Arial Black" panose="020B0A04020102020204" pitchFamily="34" charset="0"/>
              </a:rPr>
              <a:t>…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99481" y="2165865"/>
            <a:ext cx="274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One man over his flock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2286" y="3299897"/>
            <a:ext cx="72017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Evangelist - preacher of Gospel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2Tim.4:5 </a:t>
            </a:r>
            <a:r>
              <a:rPr lang="en-US" sz="28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- Timothy an evangelist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Eph.4:11 </a:t>
            </a:r>
            <a:r>
              <a:rPr lang="en-US" sz="2800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- evangelists &amp; pastors not the same</a:t>
            </a:r>
            <a:endParaRPr lang="en-US" sz="2800" b="1" dirty="0">
              <a:solidFill>
                <a:srgbClr val="000099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1081" y="5331222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“He gave some as </a:t>
            </a:r>
            <a:r>
              <a:rPr lang="en-US" sz="2400" b="1" u="sng" dirty="0" smtClean="0">
                <a:latin typeface="Arial Narrow" panose="020B0606020202030204" pitchFamily="34" charset="0"/>
              </a:rPr>
              <a:t>apostles</a:t>
            </a:r>
            <a:r>
              <a:rPr lang="en-US" sz="2400" b="1" dirty="0" smtClean="0">
                <a:latin typeface="Arial Narrow" panose="020B0606020202030204" pitchFamily="34" charset="0"/>
              </a:rPr>
              <a:t>, </a:t>
            </a:r>
            <a:r>
              <a:rPr lang="en-US" sz="2400" b="1" u="sng" dirty="0" smtClean="0">
                <a:latin typeface="Arial Narrow" panose="020B0606020202030204" pitchFamily="34" charset="0"/>
              </a:rPr>
              <a:t>prophets</a:t>
            </a:r>
            <a:r>
              <a:rPr lang="en-US" sz="2400" b="1" dirty="0" smtClean="0">
                <a:latin typeface="Arial Narrow" panose="020B0606020202030204" pitchFamily="34" charset="0"/>
              </a:rPr>
              <a:t>, </a:t>
            </a:r>
            <a:r>
              <a:rPr lang="en-US" sz="2400" b="1" u="sng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evangelists</a:t>
            </a:r>
            <a:r>
              <a:rPr lang="en-US" sz="2400" b="1" dirty="0" smtClean="0">
                <a:latin typeface="Arial Narrow" panose="020B0606020202030204" pitchFamily="34" charset="0"/>
              </a:rPr>
              <a:t>, </a:t>
            </a:r>
            <a:r>
              <a:rPr lang="en-US" sz="2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pastors</a:t>
            </a:r>
            <a:r>
              <a:rPr lang="en-US" sz="2400" b="1" dirty="0" smtClean="0">
                <a:latin typeface="Arial Narrow" panose="020B0606020202030204" pitchFamily="34" charset="0"/>
              </a:rPr>
              <a:t> &amp; </a:t>
            </a:r>
            <a:r>
              <a:rPr lang="en-US" sz="2400" b="1" u="sng" dirty="0" smtClean="0">
                <a:latin typeface="Arial Narrow" panose="020B0606020202030204" pitchFamily="34" charset="0"/>
              </a:rPr>
              <a:t>teachers</a:t>
            </a:r>
            <a:r>
              <a:rPr lang="en-US" sz="2400" b="1" dirty="0" smtClean="0">
                <a:latin typeface="Arial Narrow" panose="020B0606020202030204" pitchFamily="34" charset="0"/>
              </a:rPr>
              <a:t>”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build="allAtOnce"/>
      <p:bldP spid="1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133017"/>
            <a:ext cx="341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Religious Error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…</a:t>
            </a:r>
            <a:endParaRPr lang="en-U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371600" y="1753422"/>
            <a:ext cx="426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One man “pastor” over his flock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98808" y="3761562"/>
            <a:ext cx="6172200" cy="245605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Acts 14:23 </a:t>
            </a:r>
            <a:r>
              <a:rPr lang="en-US" altLang="en-US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-  appointed </a:t>
            </a:r>
            <a:r>
              <a:rPr lang="en-US" altLang="en-US" sz="2400" b="1" u="sng" dirty="0">
                <a:solidFill>
                  <a:srgbClr val="000066"/>
                </a:solidFill>
                <a:latin typeface="Arial Black" panose="020B0A04020102020204" pitchFamily="34" charset="0"/>
              </a:rPr>
              <a:t>elders</a:t>
            </a:r>
            <a:r>
              <a:rPr lang="en-US" altLang="en-US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 in every </a:t>
            </a:r>
            <a:r>
              <a:rPr lang="en-US" altLang="en-US" sz="2400" b="1" u="sng" dirty="0">
                <a:solidFill>
                  <a:srgbClr val="000066"/>
                </a:solidFill>
                <a:latin typeface="Arial Black" panose="020B0A04020102020204" pitchFamily="34" charset="0"/>
              </a:rPr>
              <a:t>church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Not… </a:t>
            </a:r>
            <a:r>
              <a:rPr lang="en-US" altLang="en-US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“appointed an elder in every church” </a:t>
            </a:r>
            <a:endParaRPr lang="en-US" altLang="en-US" sz="2400" b="1" dirty="0" smtClean="0">
              <a:solidFill>
                <a:srgbClr val="000066"/>
              </a:solidFill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N</a:t>
            </a:r>
            <a:r>
              <a:rPr lang="en-US" alt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or</a:t>
            </a:r>
            <a:r>
              <a:rPr lang="en-US" altLang="en-US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…</a:t>
            </a:r>
            <a:r>
              <a:rPr lang="en-US" altLang="en-US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 “appointed elders in all the churches”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" y="2743199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There must be a “plurality” (Two or more)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/>
      <p:bldP spid="11" grpId="0" uiExpand="1" build="allAtOnce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133017"/>
            <a:ext cx="341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Religious Error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…</a:t>
            </a:r>
            <a:endParaRPr lang="en-U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371600" y="1753422"/>
            <a:ext cx="426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One man “pastor” over his flock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58872" y="2729509"/>
            <a:ext cx="7848600" cy="301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Titus 1:5 </a:t>
            </a:r>
            <a:r>
              <a:rPr lang="en-US" altLang="en-US" sz="2400" b="1" dirty="0" smtClean="0">
                <a:latin typeface="Times New Roman" pitchFamily="18" charset="0"/>
              </a:rPr>
              <a:t>- appoint 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Times New Roman" pitchFamily="18" charset="0"/>
              </a:rPr>
              <a:t>elders</a:t>
            </a:r>
            <a:r>
              <a:rPr lang="en-US" altLang="en-US" sz="2400" b="1" dirty="0" smtClean="0">
                <a:latin typeface="Times New Roman" pitchFamily="18" charset="0"/>
              </a:rPr>
              <a:t> in every city                         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Js.5:14 </a:t>
            </a:r>
            <a:r>
              <a:rPr lang="en-US" altLang="en-US" sz="2400" b="1" dirty="0" smtClean="0">
                <a:latin typeface="Times New Roman" pitchFamily="18" charset="0"/>
              </a:rPr>
              <a:t>- any among you sick, call for the 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Times New Roman" pitchFamily="18" charset="0"/>
              </a:rPr>
              <a:t>elders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1Pet.5:1 </a:t>
            </a:r>
            <a:r>
              <a:rPr lang="en-US" altLang="en-US" sz="2400" b="1" dirty="0" smtClean="0">
                <a:latin typeface="Times New Roman" pitchFamily="18" charset="0"/>
              </a:rPr>
              <a:t>-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latin typeface="Times New Roman" pitchFamily="18" charset="0"/>
              </a:rPr>
              <a:t>I exhort the 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Times New Roman" pitchFamily="18" charset="0"/>
              </a:rPr>
              <a:t>elders</a:t>
            </a:r>
            <a:r>
              <a:rPr lang="en-US" altLang="en-US" sz="2400" b="1" dirty="0" smtClean="0">
                <a:latin typeface="Times New Roman" pitchFamily="18" charset="0"/>
              </a:rPr>
              <a:t> among you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Acts 15:6 </a:t>
            </a:r>
            <a:r>
              <a:rPr lang="en-US" altLang="en-US" sz="2400" b="1" dirty="0" smtClean="0">
                <a:latin typeface="Times New Roman" pitchFamily="18" charset="0"/>
              </a:rPr>
              <a:t>- the 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Times New Roman" pitchFamily="18" charset="0"/>
              </a:rPr>
              <a:t>elders</a:t>
            </a:r>
            <a:r>
              <a:rPr lang="en-US" altLang="en-US" sz="2400" b="1" dirty="0" smtClean="0">
                <a:latin typeface="Times New Roman" pitchFamily="18" charset="0"/>
              </a:rPr>
              <a:t> came together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Php.1:1 </a:t>
            </a:r>
            <a:r>
              <a:rPr lang="en-US" altLang="en-US" sz="2400" b="1" dirty="0">
                <a:latin typeface="Times New Roman" pitchFamily="18" charset="0"/>
              </a:rPr>
              <a:t>- to all saints at Philippi </a:t>
            </a:r>
            <a:r>
              <a:rPr lang="en-US" altLang="en-US" sz="2400" b="1" dirty="0" smtClean="0">
                <a:latin typeface="Times New Roman" pitchFamily="18" charset="0"/>
              </a:rPr>
              <a:t>including the 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itchFamily="18" charset="0"/>
              </a:rPr>
              <a:t>overseers</a:t>
            </a:r>
            <a:r>
              <a:rPr lang="en-US" altLang="en-US" sz="2400" b="1" dirty="0">
                <a:latin typeface="Times New Roman" pitchFamily="18" charset="0"/>
              </a:rPr>
              <a:t>  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</a:rPr>
              <a:t>Acts 20:17 </a:t>
            </a:r>
            <a:r>
              <a:rPr lang="en-US" altLang="en-US" sz="2400" b="1" dirty="0">
                <a:latin typeface="Times New Roman" pitchFamily="18" charset="0"/>
              </a:rPr>
              <a:t>- called to him the </a:t>
            </a:r>
            <a:r>
              <a:rPr lang="en-US" altLang="en-US" sz="2400" b="1" u="sng" dirty="0">
                <a:solidFill>
                  <a:srgbClr val="C00000"/>
                </a:solidFill>
                <a:latin typeface="Times New Roman" pitchFamily="18" charset="0"/>
              </a:rPr>
              <a:t>elders</a:t>
            </a:r>
            <a:r>
              <a:rPr lang="en-US" altLang="en-US" sz="2400" b="1" dirty="0">
                <a:latin typeface="Times New Roman" pitchFamily="18" charset="0"/>
              </a:rPr>
              <a:t> of the church  </a:t>
            </a:r>
            <a:endParaRPr lang="en-US" altLang="en-US" sz="24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0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133017"/>
            <a:ext cx="287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Presbuteros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…</a:t>
            </a:r>
            <a:endParaRPr lang="en-U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15822" y="1658351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elder / presbytery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(1Tim.4:14)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822" y="2266145"/>
            <a:ext cx="5662482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experience, wisdom, spiritual maturity, spiritual strength, respect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93571" y="3499952"/>
            <a:ext cx="4872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1Pet.5:1-4 - his example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0642" y="4234535"/>
            <a:ext cx="5508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“A leader is one who knows the way, goes the way, and shows the way”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 animBg="1"/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133017"/>
            <a:ext cx="2493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Episkopos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…</a:t>
            </a:r>
            <a:endParaRPr lang="en-U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15822" y="1658351"/>
            <a:ext cx="44419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overseer / bishop</a:t>
            </a:r>
            <a:endParaRPr lang="en-US" altLang="en-US" sz="24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276" y="2266144"/>
            <a:ext cx="5432578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to watch over, to be responsible for, to be guardian over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0427" y="3530728"/>
            <a:ext cx="74145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Heb.13:17 </a:t>
            </a:r>
            <a:r>
              <a:rPr lang="en-US" sz="2400" b="1" dirty="0" smtClean="0">
                <a:latin typeface="Arial Narrow" panose="020B0606020202030204" pitchFamily="34" charset="0"/>
              </a:rPr>
              <a:t>- “keep watch over your souls”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1Pet.5:2 </a:t>
            </a:r>
            <a:r>
              <a:rPr lang="en-US" sz="2400" b="1" dirty="0" smtClean="0">
                <a:latin typeface="Arial Narrow" panose="020B0606020202030204" pitchFamily="34" charset="0"/>
              </a:rPr>
              <a:t>- “shepherd the flock … exercising oversight”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133017"/>
            <a:ext cx="193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Arial Black" panose="020B0A04020102020204" pitchFamily="34" charset="0"/>
              </a:rPr>
              <a:t>Poimen</a:t>
            </a:r>
            <a:r>
              <a:rPr lang="en-US" sz="2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…</a:t>
            </a:r>
            <a:endParaRPr lang="en-US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90600" y="1656237"/>
            <a:ext cx="44419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shepherd / pastor </a:t>
            </a:r>
            <a:endParaRPr lang="en-US" altLang="en-US" sz="24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276" y="2266144"/>
            <a:ext cx="5432578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nurture, provide for needs, promote growth, feed, protect, care for diseased sheep, etc.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0390" y="3773186"/>
            <a:ext cx="232005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Heb.13:17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Acts 20:28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Ezek.34:1-16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Jn.10:14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2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600200" y="1222201"/>
            <a:ext cx="44419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elders / presbyter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shepherd / pastor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overseer / bishop </a:t>
            </a:r>
            <a:endParaRPr lang="en-US" altLang="en-US" sz="24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4873" y="3809069"/>
            <a:ext cx="5432578" cy="9541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Narrow" panose="020B0606020202030204" pitchFamily="34" charset="0"/>
              </a:rPr>
              <a:t>“For the overseer / bishop must be above reproach as </a:t>
            </a: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God’s steward</a:t>
            </a:r>
            <a:r>
              <a:rPr lang="en-US" sz="2800" b="1" dirty="0" smtClean="0">
                <a:latin typeface="Arial Narrow" panose="020B0606020202030204" pitchFamily="34" charset="0"/>
              </a:rPr>
              <a:t>…”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185" y="3331293"/>
            <a:ext cx="165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1:7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7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915" y="3862479"/>
            <a:ext cx="15335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28278"/>
            <a:ext cx="1299715" cy="229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92944"/>
            <a:ext cx="3505200" cy="284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915" y="114734"/>
            <a:ext cx="3057890" cy="249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398" y="374542"/>
            <a:ext cx="4814807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The local church works together as a family unit </a:t>
            </a:r>
          </a:p>
          <a:p>
            <a:endParaRPr lang="en-US" sz="105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r>
              <a:rPr lang="en-US" sz="2800" i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and…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160370"/>
            <a:ext cx="4143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needs men who are willing and desirous of leading</a:t>
            </a:r>
            <a:endParaRPr lang="en-US" sz="2800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0115" y="3297242"/>
            <a:ext cx="142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1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0440"/>
            <a:ext cx="3505200" cy="284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556" y="2890510"/>
            <a:ext cx="15335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87667"/>
            <a:ext cx="1299715" cy="229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0800" y="3390915"/>
            <a:ext cx="142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4800"/>
            <a:ext cx="4267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Acts 20:17 </a:t>
            </a: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he sent to Ephesus and called to him the elders of the church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7393" y="1259294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Acts 20:28 </a:t>
            </a:r>
            <a:r>
              <a:rPr lang="en-US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Be on guard for yourselves and for all the flock among which the Holy Spirit has made you overseers, to shepherd the church”</a:t>
            </a:r>
            <a:endParaRPr lang="en-US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6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spc="0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63126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Ls.1 - 3 Words </a:t>
            </a:r>
            <a:r>
              <a:rPr lang="en-US" sz="2400" b="1" dirty="0" smtClean="0">
                <a:latin typeface="Arial Narrow" panose="020B0606020202030204" pitchFamily="34" charset="0"/>
              </a:rPr>
              <a:t>(elders, overseers, shepherds)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Ls.2 - Desire &amp; Motivation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Ls.3 - Characteristics Needed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Ls.4 - A Man’s Family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0888" y="4272054"/>
            <a:ext cx="142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133017"/>
            <a:ext cx="4359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Description of this role…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0888" y="4272054"/>
            <a:ext cx="142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0182" y="1586413"/>
            <a:ext cx="2874505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Acts 20:28-32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Heb.13:17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1Tim.5:17-18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Js.5:13-20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Jn.10:1-18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Ps.23:1-6</a:t>
            </a:r>
            <a:b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Ezek.34:1-6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133017"/>
            <a:ext cx="488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Qualities / Characteristics…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0888" y="4272054"/>
            <a:ext cx="142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1696546"/>
            <a:ext cx="2497800" cy="1964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1:5-16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1Pet.5:1-3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856555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Congregational Agreement Implied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Acts 6:3, 5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8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987" y="1133017"/>
            <a:ext cx="4260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Three Greek words</a:t>
            </a: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…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0888" y="4272054"/>
            <a:ext cx="142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1600" y="1981200"/>
            <a:ext cx="452168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Presbuterous</a:t>
            </a:r>
            <a:endParaRPr lang="en-US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elder / presbyter</a:t>
            </a:r>
          </a:p>
          <a:p>
            <a:endParaRPr lang="en-US" sz="1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Episcopos</a:t>
            </a:r>
            <a:endParaRPr lang="en-US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overseer / bishop</a:t>
            </a:r>
          </a:p>
          <a:p>
            <a:endParaRPr lang="en-US" sz="1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Poimen</a:t>
            </a:r>
            <a:endParaRPr lang="en-US" sz="28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shepherd / pastor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5334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All three words found in: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Acts 20:17, 28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1Pet.5:1-2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3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2773" y="1032613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Acts 20:17, 28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5800" y="1630747"/>
            <a:ext cx="5715000" cy="260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20:17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- “From Miletus, he sent to Ephesus and called to him the </a:t>
            </a:r>
            <a:r>
              <a:rPr lang="en-US" altLang="en-US" sz="2400" b="1" u="sng" dirty="0" smtClean="0">
                <a:solidFill>
                  <a:srgbClr val="00007D"/>
                </a:solidFill>
                <a:latin typeface="Times New Roman" pitchFamily="18" charset="0"/>
              </a:rPr>
              <a:t>elders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presbuteros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) of the church”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20:28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- “Be on guard for yourselves &amp; for all the flock, among which the Holy Spirit has made you </a:t>
            </a:r>
            <a:r>
              <a:rPr lang="en-US" altLang="en-US" sz="2400" b="1" u="sng" dirty="0" smtClean="0">
                <a:solidFill>
                  <a:srgbClr val="00007D"/>
                </a:solidFill>
                <a:latin typeface="Times New Roman" pitchFamily="18" charset="0"/>
              </a:rPr>
              <a:t>overseers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episkopos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) to </a:t>
            </a:r>
            <a:r>
              <a:rPr lang="en-US" altLang="en-US" sz="2400" b="1" u="sng" dirty="0" smtClean="0">
                <a:solidFill>
                  <a:srgbClr val="00007D"/>
                </a:solidFill>
                <a:latin typeface="Times New Roman" pitchFamily="18" charset="0"/>
              </a:rPr>
              <a:t>shepherd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poimaino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) the church of God”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01805" y="4495800"/>
            <a:ext cx="8305800" cy="1104900"/>
          </a:xfrm>
          <a:prstGeom prst="rect">
            <a:avLst/>
          </a:prstGeom>
          <a:noFill/>
          <a:ln w="50800">
            <a:solidFill>
              <a:srgbClr val="CCE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7D"/>
                </a:solidFill>
                <a:latin typeface="Arial Black" pitchFamily="34" charset="0"/>
              </a:rPr>
              <a:t>All 3 Words Refer To The Same Work !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7D"/>
                </a:solidFill>
                <a:latin typeface="Times New Roman" pitchFamily="18" charset="0"/>
              </a:rPr>
              <a:t>elder / presbyter … overseer / bishop …  shepherd / pastor</a:t>
            </a:r>
          </a:p>
        </p:txBody>
      </p:sp>
    </p:spTree>
    <p:extLst>
      <p:ext uri="{BB962C8B-B14F-4D97-AF65-F5344CB8AC3E}">
        <p14:creationId xmlns:p14="http://schemas.microsoft.com/office/powerpoint/2010/main" val="205046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420" y="1219200"/>
            <a:ext cx="86395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72" y="2365258"/>
            <a:ext cx="1059697" cy="18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939790"/>
            <a:ext cx="882805" cy="15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229" y="3299897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2773" y="1032613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1Pet.5:1-2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5800" y="1630747"/>
            <a:ext cx="5715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5:1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“I exhort the </a:t>
            </a:r>
            <a:r>
              <a:rPr lang="en-US" altLang="en-US" sz="2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presbuteros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among you…”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5:2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“</a:t>
            </a:r>
            <a:r>
              <a:rPr lang="en-US" altLang="en-US" sz="2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poimaino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flock of God among you, exercising </a:t>
            </a:r>
            <a:r>
              <a:rPr lang="en-US" altLang="en-US" sz="24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oversight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episkopeo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…”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95347" y="4419600"/>
            <a:ext cx="8305800" cy="1104900"/>
          </a:xfrm>
          <a:prstGeom prst="rect">
            <a:avLst/>
          </a:prstGeom>
          <a:noFill/>
          <a:ln w="50800">
            <a:solidFill>
              <a:srgbClr val="CCE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7D"/>
                </a:solidFill>
                <a:latin typeface="Arial Black" pitchFamily="34" charset="0"/>
              </a:rPr>
              <a:t>All 3 Words Refer To The Same Work !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7D"/>
                </a:solidFill>
                <a:latin typeface="Times New Roman" pitchFamily="18" charset="0"/>
              </a:rPr>
              <a:t>elder / presbyter … overseer / bishop …  shepherd / pastor</a:t>
            </a:r>
          </a:p>
        </p:txBody>
      </p:sp>
    </p:spTree>
    <p:extLst>
      <p:ext uri="{BB962C8B-B14F-4D97-AF65-F5344CB8AC3E}">
        <p14:creationId xmlns:p14="http://schemas.microsoft.com/office/powerpoint/2010/main" val="5051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647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125</cp:revision>
  <dcterms:created xsi:type="dcterms:W3CDTF">2011-06-10T02:44:41Z</dcterms:created>
  <dcterms:modified xsi:type="dcterms:W3CDTF">2017-07-02T12:37:46Z</dcterms:modified>
</cp:coreProperties>
</file>