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56" r:id="rId5"/>
    <p:sldId id="260" r:id="rId6"/>
    <p:sldId id="261" r:id="rId7"/>
    <p:sldId id="284" r:id="rId8"/>
    <p:sldId id="262" r:id="rId9"/>
    <p:sldId id="263" r:id="rId10"/>
    <p:sldId id="266" r:id="rId11"/>
    <p:sldId id="267" r:id="rId12"/>
    <p:sldId id="264" r:id="rId13"/>
    <p:sldId id="268" r:id="rId14"/>
    <p:sldId id="265"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4504"/>
    <a:srgbClr val="80A023"/>
    <a:srgbClr val="B0B4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332"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F10219-44CC-4916-85DE-9607CFF464E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2939294361"/>
      </p:ext>
    </p:extLst>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F10219-44CC-4916-85DE-9607CFF464E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2624548908"/>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F10219-44CC-4916-85DE-9607CFF464E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2973336025"/>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F10219-44CC-4916-85DE-9607CFF464E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3779630810"/>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F10219-44CC-4916-85DE-9607CFF464E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2244308891"/>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F10219-44CC-4916-85DE-9607CFF464EC}"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3909033775"/>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F10219-44CC-4916-85DE-9607CFF464EC}" type="datetimeFigureOut">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2555160093"/>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F10219-44CC-4916-85DE-9607CFF464EC}" type="datetimeFigureOut">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2074924287"/>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10219-44CC-4916-85DE-9607CFF464EC}" type="datetimeFigureOut">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1791382171"/>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F10219-44CC-4916-85DE-9607CFF464EC}"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3520612776"/>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F10219-44CC-4916-85DE-9607CFF464EC}"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CDDDE-41BD-411A-9C0F-605F8D0346B4}" type="slidenum">
              <a:rPr lang="en-US" smtClean="0"/>
              <a:t>‹#›</a:t>
            </a:fld>
            <a:endParaRPr lang="en-US"/>
          </a:p>
        </p:txBody>
      </p:sp>
    </p:spTree>
    <p:extLst>
      <p:ext uri="{BB962C8B-B14F-4D97-AF65-F5344CB8AC3E}">
        <p14:creationId xmlns:p14="http://schemas.microsoft.com/office/powerpoint/2010/main" val="2323844773"/>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10219-44CC-4916-85DE-9607CFF464EC}" type="datetimeFigureOut">
              <a:rPr lang="en-US" smtClean="0"/>
              <a:t>12/5/2020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CDDDE-41BD-411A-9C0F-605F8D0346B4}" type="slidenum">
              <a:rPr lang="en-US" smtClean="0"/>
              <a:t>‹#›</a:t>
            </a:fld>
            <a:endParaRPr lang="en-US"/>
          </a:p>
        </p:txBody>
      </p:sp>
    </p:spTree>
    <p:extLst>
      <p:ext uri="{BB962C8B-B14F-4D97-AF65-F5344CB8AC3E}">
        <p14:creationId xmlns:p14="http://schemas.microsoft.com/office/powerpoint/2010/main" val="1261794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trips dir="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18475" y="-9235"/>
            <a:ext cx="8940797" cy="5509200"/>
          </a:xfrm>
          <a:prstGeom prst="rect">
            <a:avLst/>
          </a:prstGeom>
          <a:noFill/>
        </p:spPr>
        <p:txBody>
          <a:bodyPr wrap="square" rtlCol="0">
            <a:spAutoFit/>
          </a:bodyPr>
          <a:lstStyle/>
          <a:p>
            <a:r>
              <a:rPr lang="en-US" sz="3200" dirty="0">
                <a:solidFill>
                  <a:srgbClr val="494504"/>
                </a:solidFill>
                <a:latin typeface="Candara Light" panose="020E0502030303020204" pitchFamily="34" charset="0"/>
              </a:rPr>
              <a:t>I am the true vine, and my Father is the vinedresser. Every branch in me that does not bear fruit he takes away, and every branch that does bear fruit he prunes, that it may bear more fruit. Already you are clean because of the word that I have spoken to you. Abide in me, and I in you. As the branch cannot bear fruit by itself, unless it abides in the vine, neither can you, unless you abide in me. I </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am the vine; you are the branches… </a:t>
            </a:r>
            <a:br>
              <a:rPr lang="en-US" sz="3200" dirty="0">
                <a:solidFill>
                  <a:srgbClr val="494504"/>
                </a:solidFill>
                <a:latin typeface="Candara Light" panose="020E0502030303020204" pitchFamily="34" charset="0"/>
              </a:rPr>
            </a:br>
            <a:endParaRPr lang="en-US" sz="3200" dirty="0">
              <a:solidFill>
                <a:srgbClr val="494504"/>
              </a:solidFill>
              <a:latin typeface="Candara Light" panose="020E0502030303020204" pitchFamily="34" charset="0"/>
            </a:endParaRPr>
          </a:p>
          <a:p>
            <a:r>
              <a:rPr lang="en-US" sz="3200" dirty="0">
                <a:solidFill>
                  <a:srgbClr val="494504"/>
                </a:solidFill>
                <a:latin typeface="Candara Light" panose="020E0502030303020204" pitchFamily="34" charset="0"/>
              </a:rPr>
              <a:t>John 15:1-11</a:t>
            </a:r>
          </a:p>
        </p:txBody>
      </p:sp>
    </p:spTree>
    <p:extLst>
      <p:ext uri="{BB962C8B-B14F-4D97-AF65-F5344CB8AC3E}">
        <p14:creationId xmlns:p14="http://schemas.microsoft.com/office/powerpoint/2010/main" val="2381555722"/>
      </p:ext>
    </p:extLst>
  </p:cSld>
  <p:clrMapOvr>
    <a:masterClrMapping/>
  </p:clrMapOvr>
  <p:transition spd="slow">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221675" y="637308"/>
            <a:ext cx="8349670" cy="1154162"/>
          </a:xfrm>
          <a:prstGeom prst="rect">
            <a:avLst/>
          </a:prstGeom>
          <a:noFill/>
        </p:spPr>
        <p:txBody>
          <a:bodyPr wrap="square" rtlCol="0">
            <a:spAutoFit/>
          </a:bodyPr>
          <a:lstStyle/>
          <a:p>
            <a:pPr>
              <a:spcAft>
                <a:spcPts val="600"/>
              </a:spcAft>
            </a:pPr>
            <a:r>
              <a:rPr lang="en-US" sz="3200" dirty="0">
                <a:solidFill>
                  <a:srgbClr val="494504"/>
                </a:solidFill>
                <a:latin typeface="Candara Light" panose="020E0502030303020204" pitchFamily="34" charset="0"/>
              </a:rPr>
              <a:t>If you abide in me, and my words abide in you...</a:t>
            </a:r>
          </a:p>
          <a:p>
            <a:pPr>
              <a:spcAft>
                <a:spcPts val="600"/>
              </a:spcAft>
            </a:pPr>
            <a:r>
              <a:rPr lang="en-US" sz="3200" dirty="0">
                <a:solidFill>
                  <a:srgbClr val="494504"/>
                </a:solidFill>
                <a:latin typeface="Candara Light" panose="020E0502030303020204" pitchFamily="34" charset="0"/>
              </a:rPr>
              <a:t>John 15:7</a:t>
            </a:r>
          </a:p>
        </p:txBody>
      </p:sp>
    </p:spTree>
    <p:extLst>
      <p:ext uri="{BB962C8B-B14F-4D97-AF65-F5344CB8AC3E}">
        <p14:creationId xmlns:p14="http://schemas.microsoft.com/office/powerpoint/2010/main" val="2394468402"/>
      </p:ext>
    </p:extLst>
  </p:cSld>
  <p:clrMapOvr>
    <a:masterClrMapping/>
  </p:clrMapOvr>
  <p:transition spd="slow">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193964" y="249382"/>
            <a:ext cx="8756072" cy="2708434"/>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You search the Scriptures because you think that in them you have eternal life; and it is they that bear witness about me, yet you refuse to come to me that you may have life.</a:t>
            </a:r>
          </a:p>
          <a:p>
            <a:pPr>
              <a:spcAft>
                <a:spcPts val="1200"/>
              </a:spcAft>
            </a:pPr>
            <a:r>
              <a:rPr lang="en-US" sz="3200" dirty="0">
                <a:solidFill>
                  <a:srgbClr val="494504"/>
                </a:solidFill>
                <a:latin typeface="Candara Light" panose="020E0502030303020204" pitchFamily="34" charset="0"/>
              </a:rPr>
              <a:t>John 5:39-40</a:t>
            </a:r>
          </a:p>
        </p:txBody>
      </p:sp>
    </p:spTree>
    <p:extLst>
      <p:ext uri="{BB962C8B-B14F-4D97-AF65-F5344CB8AC3E}">
        <p14:creationId xmlns:p14="http://schemas.microsoft.com/office/powerpoint/2010/main" val="4101178910"/>
      </p:ext>
    </p:extLst>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221675" y="212437"/>
            <a:ext cx="8007925" cy="830997"/>
          </a:xfrm>
          <a:prstGeom prst="rect">
            <a:avLst/>
          </a:prstGeom>
          <a:noFill/>
        </p:spPr>
        <p:txBody>
          <a:bodyPr wrap="square" rtlCol="0">
            <a:spAutoFit/>
          </a:bodyPr>
          <a:lstStyle/>
          <a:p>
            <a:pPr>
              <a:spcAft>
                <a:spcPts val="600"/>
              </a:spcAft>
            </a:pPr>
            <a:r>
              <a:rPr lang="en-US" sz="4800" dirty="0">
                <a:solidFill>
                  <a:srgbClr val="494504"/>
                </a:solidFill>
                <a:latin typeface="Candara" panose="020E0502030303020204" pitchFamily="34" charset="0"/>
              </a:rPr>
              <a:t>How do I Abide in the Vine?</a:t>
            </a:r>
          </a:p>
        </p:txBody>
      </p:sp>
      <p:sp>
        <p:nvSpPr>
          <p:cNvPr id="6" name="TextBox 5">
            <a:extLst>
              <a:ext uri="{FF2B5EF4-FFF2-40B4-BE49-F238E27FC236}">
                <a16:creationId xmlns:a16="http://schemas.microsoft.com/office/drawing/2014/main" id="{F412AAF7-842A-4DA8-BAE4-08B675ED48A5}"/>
              </a:ext>
            </a:extLst>
          </p:cNvPr>
          <p:cNvSpPr txBox="1"/>
          <p:nvPr/>
        </p:nvSpPr>
        <p:spPr>
          <a:xfrm>
            <a:off x="568037" y="1043434"/>
            <a:ext cx="8007925" cy="1646605"/>
          </a:xfrm>
          <a:prstGeom prst="rect">
            <a:avLst/>
          </a:prstGeom>
          <a:noFill/>
        </p:spPr>
        <p:txBody>
          <a:bodyPr wrap="square" rtlCol="0">
            <a:spAutoFit/>
          </a:bodyPr>
          <a:lstStyle/>
          <a:p>
            <a:pPr>
              <a:spcAft>
                <a:spcPts val="600"/>
              </a:spcAft>
            </a:pPr>
            <a:r>
              <a:rPr lang="en-US" sz="4800" dirty="0">
                <a:solidFill>
                  <a:srgbClr val="494504"/>
                </a:solidFill>
                <a:latin typeface="Candara Light" panose="020E0502030303020204" pitchFamily="34" charset="0"/>
              </a:rPr>
              <a:t>Abide in the Word</a:t>
            </a:r>
          </a:p>
          <a:p>
            <a:pPr>
              <a:spcAft>
                <a:spcPts val="600"/>
              </a:spcAft>
            </a:pPr>
            <a:r>
              <a:rPr lang="en-US" sz="4800" dirty="0">
                <a:solidFill>
                  <a:srgbClr val="494504"/>
                </a:solidFill>
                <a:latin typeface="Candara Light" panose="020E0502030303020204" pitchFamily="34" charset="0"/>
              </a:rPr>
              <a:t>Abide in Prayer</a:t>
            </a:r>
          </a:p>
        </p:txBody>
      </p:sp>
    </p:spTree>
    <p:extLst>
      <p:ext uri="{BB962C8B-B14F-4D97-AF65-F5344CB8AC3E}">
        <p14:creationId xmlns:p14="http://schemas.microsoft.com/office/powerpoint/2010/main" val="747546841"/>
      </p:ext>
    </p:extLst>
  </p:cSld>
  <p:clrMapOvr>
    <a:masterClrMapping/>
  </p:clrMapOvr>
  <p:transition spd="slow">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147784" y="304799"/>
            <a:ext cx="8349670" cy="2139047"/>
          </a:xfrm>
          <a:prstGeom prst="rect">
            <a:avLst/>
          </a:prstGeom>
          <a:noFill/>
        </p:spPr>
        <p:txBody>
          <a:bodyPr wrap="square" rtlCol="0">
            <a:spAutoFit/>
          </a:bodyPr>
          <a:lstStyle/>
          <a:p>
            <a:pPr>
              <a:spcAft>
                <a:spcPts val="600"/>
              </a:spcAft>
            </a:pPr>
            <a:r>
              <a:rPr lang="en-US" sz="3200" dirty="0">
                <a:solidFill>
                  <a:srgbClr val="494504"/>
                </a:solidFill>
                <a:latin typeface="Candara Light" panose="020E0502030303020204" pitchFamily="34" charset="0"/>
              </a:rPr>
              <a:t>If you abide in me, and my words abide in you, ask whatever you wish, and it will be done for you.</a:t>
            </a:r>
          </a:p>
          <a:p>
            <a:pPr>
              <a:spcAft>
                <a:spcPts val="600"/>
              </a:spcAft>
            </a:pPr>
            <a:r>
              <a:rPr lang="en-US" sz="3200" dirty="0">
                <a:solidFill>
                  <a:srgbClr val="494504"/>
                </a:solidFill>
                <a:latin typeface="Candara Light" panose="020E0502030303020204" pitchFamily="34" charset="0"/>
              </a:rPr>
              <a:t>John 15:7</a:t>
            </a:r>
          </a:p>
        </p:txBody>
      </p:sp>
      <p:sp>
        <p:nvSpPr>
          <p:cNvPr id="5" name="TextBox 4">
            <a:extLst>
              <a:ext uri="{FF2B5EF4-FFF2-40B4-BE49-F238E27FC236}">
                <a16:creationId xmlns:a16="http://schemas.microsoft.com/office/drawing/2014/main" id="{A7B57487-677B-4988-B426-149B85F5F10F}"/>
              </a:ext>
            </a:extLst>
          </p:cNvPr>
          <p:cNvSpPr txBox="1"/>
          <p:nvPr/>
        </p:nvSpPr>
        <p:spPr>
          <a:xfrm>
            <a:off x="147784" y="2673926"/>
            <a:ext cx="8349670" cy="1646605"/>
          </a:xfrm>
          <a:prstGeom prst="rect">
            <a:avLst/>
          </a:prstGeom>
          <a:noFill/>
        </p:spPr>
        <p:txBody>
          <a:bodyPr wrap="square" rtlCol="0">
            <a:spAutoFit/>
          </a:bodyPr>
          <a:lstStyle/>
          <a:p>
            <a:pPr>
              <a:spcAft>
                <a:spcPts val="600"/>
              </a:spcAft>
            </a:pPr>
            <a:r>
              <a:rPr lang="en-US" sz="3200" dirty="0">
                <a:solidFill>
                  <a:srgbClr val="494504"/>
                </a:solidFill>
                <a:latin typeface="Candara Light" panose="020E0502030303020204" pitchFamily="34" charset="0"/>
              </a:rPr>
              <a:t>“True prayer is the fruit of helplessness and faith.”</a:t>
            </a:r>
          </a:p>
          <a:p>
            <a:pPr>
              <a:spcAft>
                <a:spcPts val="600"/>
              </a:spcAft>
            </a:pPr>
            <a:r>
              <a:rPr lang="en-US" sz="3200" dirty="0">
                <a:solidFill>
                  <a:srgbClr val="494504"/>
                </a:solidFill>
                <a:latin typeface="Candara Light" panose="020E0502030303020204" pitchFamily="34" charset="0"/>
              </a:rPr>
              <a:t>Ole </a:t>
            </a:r>
            <a:r>
              <a:rPr lang="en-US" sz="3200" dirty="0" err="1">
                <a:solidFill>
                  <a:srgbClr val="494504"/>
                </a:solidFill>
                <a:latin typeface="Candara Light" panose="020E0502030303020204" pitchFamily="34" charset="0"/>
              </a:rPr>
              <a:t>Hallesby</a:t>
            </a:r>
            <a:r>
              <a:rPr lang="en-US" sz="3200" dirty="0">
                <a:solidFill>
                  <a:srgbClr val="494504"/>
                </a:solidFill>
                <a:latin typeface="Candara Light" panose="020E0502030303020204" pitchFamily="34" charset="0"/>
              </a:rPr>
              <a:t>, </a:t>
            </a:r>
            <a:r>
              <a:rPr lang="en-US" sz="3200" u="sng" dirty="0">
                <a:solidFill>
                  <a:srgbClr val="494504"/>
                </a:solidFill>
                <a:latin typeface="Candara Light" panose="020E0502030303020204" pitchFamily="34" charset="0"/>
              </a:rPr>
              <a:t>Prayer</a:t>
            </a:r>
            <a:endParaRPr lang="en-US" sz="3200" dirty="0">
              <a:solidFill>
                <a:srgbClr val="494504"/>
              </a:solidFill>
              <a:latin typeface="Candara Light" panose="020E0502030303020204" pitchFamily="34" charset="0"/>
            </a:endParaRPr>
          </a:p>
        </p:txBody>
      </p:sp>
    </p:spTree>
    <p:extLst>
      <p:ext uri="{BB962C8B-B14F-4D97-AF65-F5344CB8AC3E}">
        <p14:creationId xmlns:p14="http://schemas.microsoft.com/office/powerpoint/2010/main" val="4199815134"/>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221675" y="212437"/>
            <a:ext cx="8007925" cy="830997"/>
          </a:xfrm>
          <a:prstGeom prst="rect">
            <a:avLst/>
          </a:prstGeom>
          <a:noFill/>
        </p:spPr>
        <p:txBody>
          <a:bodyPr wrap="square" rtlCol="0">
            <a:spAutoFit/>
          </a:bodyPr>
          <a:lstStyle/>
          <a:p>
            <a:pPr>
              <a:spcAft>
                <a:spcPts val="600"/>
              </a:spcAft>
            </a:pPr>
            <a:r>
              <a:rPr lang="en-US" sz="4800" dirty="0">
                <a:solidFill>
                  <a:srgbClr val="494504"/>
                </a:solidFill>
                <a:latin typeface="Candara" panose="020E0502030303020204" pitchFamily="34" charset="0"/>
              </a:rPr>
              <a:t>How do I Abide in the Vine?</a:t>
            </a:r>
          </a:p>
        </p:txBody>
      </p:sp>
      <p:sp>
        <p:nvSpPr>
          <p:cNvPr id="6" name="TextBox 5">
            <a:extLst>
              <a:ext uri="{FF2B5EF4-FFF2-40B4-BE49-F238E27FC236}">
                <a16:creationId xmlns:a16="http://schemas.microsoft.com/office/drawing/2014/main" id="{F412AAF7-842A-4DA8-BAE4-08B675ED48A5}"/>
              </a:ext>
            </a:extLst>
          </p:cNvPr>
          <p:cNvSpPr txBox="1"/>
          <p:nvPr/>
        </p:nvSpPr>
        <p:spPr>
          <a:xfrm>
            <a:off x="568037" y="1043434"/>
            <a:ext cx="8007925" cy="2462213"/>
          </a:xfrm>
          <a:prstGeom prst="rect">
            <a:avLst/>
          </a:prstGeom>
          <a:noFill/>
        </p:spPr>
        <p:txBody>
          <a:bodyPr wrap="square" rtlCol="0">
            <a:spAutoFit/>
          </a:bodyPr>
          <a:lstStyle/>
          <a:p>
            <a:pPr>
              <a:spcAft>
                <a:spcPts val="600"/>
              </a:spcAft>
            </a:pPr>
            <a:r>
              <a:rPr lang="en-US" sz="4800" dirty="0">
                <a:solidFill>
                  <a:srgbClr val="494504"/>
                </a:solidFill>
                <a:latin typeface="Candara Light" panose="020E0502030303020204" pitchFamily="34" charset="0"/>
              </a:rPr>
              <a:t>Abide in the Word</a:t>
            </a:r>
          </a:p>
          <a:p>
            <a:pPr>
              <a:spcAft>
                <a:spcPts val="600"/>
              </a:spcAft>
            </a:pPr>
            <a:r>
              <a:rPr lang="en-US" sz="4800" dirty="0">
                <a:solidFill>
                  <a:srgbClr val="494504"/>
                </a:solidFill>
                <a:latin typeface="Candara Light" panose="020E0502030303020204" pitchFamily="34" charset="0"/>
              </a:rPr>
              <a:t>Abide in Prayer</a:t>
            </a:r>
          </a:p>
          <a:p>
            <a:pPr>
              <a:spcAft>
                <a:spcPts val="600"/>
              </a:spcAft>
            </a:pPr>
            <a:r>
              <a:rPr lang="en-US" sz="4800" dirty="0">
                <a:solidFill>
                  <a:srgbClr val="494504"/>
                </a:solidFill>
                <a:latin typeface="Candara Light" panose="020E0502030303020204" pitchFamily="34" charset="0"/>
              </a:rPr>
              <a:t>Abide in Love</a:t>
            </a:r>
          </a:p>
        </p:txBody>
      </p:sp>
    </p:spTree>
    <p:extLst>
      <p:ext uri="{BB962C8B-B14F-4D97-AF65-F5344CB8AC3E}">
        <p14:creationId xmlns:p14="http://schemas.microsoft.com/office/powerpoint/2010/main" val="1193290161"/>
      </p:ext>
    </p:extLst>
  </p:cSld>
  <p:clrMapOvr>
    <a:masterClrMapping/>
  </p:clrMapOvr>
  <p:transition spd="slow">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193964" y="683488"/>
            <a:ext cx="8756072" cy="1723549"/>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As the Father has loved me, so have I loved you. Abide in my love.</a:t>
            </a:r>
          </a:p>
          <a:p>
            <a:pPr>
              <a:spcAft>
                <a:spcPts val="1200"/>
              </a:spcAft>
            </a:pPr>
            <a:r>
              <a:rPr lang="en-US" sz="3200" dirty="0">
                <a:solidFill>
                  <a:srgbClr val="494504"/>
                </a:solidFill>
                <a:latin typeface="Candara Light" panose="020E0502030303020204" pitchFamily="34" charset="0"/>
              </a:rPr>
              <a:t>John 15:9</a:t>
            </a:r>
          </a:p>
        </p:txBody>
      </p:sp>
    </p:spTree>
    <p:extLst>
      <p:ext uri="{BB962C8B-B14F-4D97-AF65-F5344CB8AC3E}">
        <p14:creationId xmlns:p14="http://schemas.microsoft.com/office/powerpoint/2010/main" val="617330011"/>
      </p:ext>
    </p:extLst>
  </p:cSld>
  <p:clrMapOvr>
    <a:masterClrMapping/>
  </p:clrMapOvr>
  <p:transition spd="slow">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120075" y="147786"/>
            <a:ext cx="8756072" cy="1723549"/>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Greater love has no one than this, that someone lay down his life for his friends.</a:t>
            </a:r>
          </a:p>
          <a:p>
            <a:pPr>
              <a:spcAft>
                <a:spcPts val="1200"/>
              </a:spcAft>
            </a:pPr>
            <a:r>
              <a:rPr lang="en-US" sz="3200" dirty="0">
                <a:solidFill>
                  <a:srgbClr val="494504"/>
                </a:solidFill>
                <a:latin typeface="Candara Light" panose="020E0502030303020204" pitchFamily="34" charset="0"/>
              </a:rPr>
              <a:t>John 15:13</a:t>
            </a:r>
          </a:p>
        </p:txBody>
      </p:sp>
      <p:sp>
        <p:nvSpPr>
          <p:cNvPr id="6" name="TextBox 5">
            <a:extLst>
              <a:ext uri="{FF2B5EF4-FFF2-40B4-BE49-F238E27FC236}">
                <a16:creationId xmlns:a16="http://schemas.microsoft.com/office/drawing/2014/main" id="{181E5B3B-3CD4-42D9-93B8-D56313BBC992}"/>
              </a:ext>
            </a:extLst>
          </p:cNvPr>
          <p:cNvSpPr txBox="1"/>
          <p:nvPr/>
        </p:nvSpPr>
        <p:spPr>
          <a:xfrm>
            <a:off x="120075" y="2019121"/>
            <a:ext cx="8756072" cy="1723549"/>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By this we know love, that he laid down his life for us…</a:t>
            </a:r>
          </a:p>
          <a:p>
            <a:pPr>
              <a:spcAft>
                <a:spcPts val="1200"/>
              </a:spcAft>
            </a:pPr>
            <a:r>
              <a:rPr lang="en-US" sz="3200" dirty="0">
                <a:solidFill>
                  <a:srgbClr val="494504"/>
                </a:solidFill>
                <a:latin typeface="Candara Light" panose="020E0502030303020204" pitchFamily="34" charset="0"/>
              </a:rPr>
              <a:t>1 John 3:16</a:t>
            </a:r>
          </a:p>
        </p:txBody>
      </p:sp>
    </p:spTree>
    <p:extLst>
      <p:ext uri="{BB962C8B-B14F-4D97-AF65-F5344CB8AC3E}">
        <p14:creationId xmlns:p14="http://schemas.microsoft.com/office/powerpoint/2010/main" val="1512653136"/>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120075" y="147786"/>
            <a:ext cx="8756072" cy="1723549"/>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Greater love has no one than this, that someone lay down his life for his friends.</a:t>
            </a:r>
          </a:p>
          <a:p>
            <a:pPr>
              <a:spcAft>
                <a:spcPts val="1200"/>
              </a:spcAft>
            </a:pPr>
            <a:r>
              <a:rPr lang="en-US" sz="3200" dirty="0">
                <a:solidFill>
                  <a:srgbClr val="494504"/>
                </a:solidFill>
                <a:latin typeface="Candara Light" panose="020E0502030303020204" pitchFamily="34" charset="0"/>
              </a:rPr>
              <a:t>John 15:13</a:t>
            </a:r>
          </a:p>
        </p:txBody>
      </p:sp>
      <p:sp>
        <p:nvSpPr>
          <p:cNvPr id="6" name="TextBox 5">
            <a:extLst>
              <a:ext uri="{FF2B5EF4-FFF2-40B4-BE49-F238E27FC236}">
                <a16:creationId xmlns:a16="http://schemas.microsoft.com/office/drawing/2014/main" id="{181E5B3B-3CD4-42D9-93B8-D56313BBC992}"/>
              </a:ext>
            </a:extLst>
          </p:cNvPr>
          <p:cNvSpPr txBox="1"/>
          <p:nvPr/>
        </p:nvSpPr>
        <p:spPr>
          <a:xfrm>
            <a:off x="120075" y="2019121"/>
            <a:ext cx="8756072" cy="2215991"/>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For God so loved the world, that he gave his only Son, that whoever believes in him should not perish but have eternal life.</a:t>
            </a:r>
          </a:p>
          <a:p>
            <a:pPr>
              <a:spcAft>
                <a:spcPts val="1200"/>
              </a:spcAft>
            </a:pPr>
            <a:r>
              <a:rPr lang="en-US" sz="3200" dirty="0">
                <a:solidFill>
                  <a:srgbClr val="494504"/>
                </a:solidFill>
                <a:latin typeface="Candara Light" panose="020E0502030303020204" pitchFamily="34" charset="0"/>
              </a:rPr>
              <a:t>John 3:16</a:t>
            </a:r>
          </a:p>
        </p:txBody>
      </p:sp>
    </p:spTree>
    <p:extLst>
      <p:ext uri="{BB962C8B-B14F-4D97-AF65-F5344CB8AC3E}">
        <p14:creationId xmlns:p14="http://schemas.microsoft.com/office/powerpoint/2010/main" val="1142032743"/>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6" name="TextBox 5">
            <a:extLst>
              <a:ext uri="{FF2B5EF4-FFF2-40B4-BE49-F238E27FC236}">
                <a16:creationId xmlns:a16="http://schemas.microsoft.com/office/drawing/2014/main" id="{181E5B3B-3CD4-42D9-93B8-D56313BBC992}"/>
              </a:ext>
            </a:extLst>
          </p:cNvPr>
          <p:cNvSpPr txBox="1"/>
          <p:nvPr/>
        </p:nvSpPr>
        <p:spPr>
          <a:xfrm>
            <a:off x="120075" y="2019121"/>
            <a:ext cx="8756072" cy="2215991"/>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If you keep my commandments, you will abide in my love, just as I have kept my Father’s commandments and abide in his love.</a:t>
            </a:r>
          </a:p>
          <a:p>
            <a:pPr>
              <a:spcAft>
                <a:spcPts val="1200"/>
              </a:spcAft>
            </a:pPr>
            <a:r>
              <a:rPr lang="en-US" sz="3200" dirty="0">
                <a:solidFill>
                  <a:srgbClr val="494504"/>
                </a:solidFill>
                <a:latin typeface="Candara Light" panose="020E0502030303020204" pitchFamily="34" charset="0"/>
              </a:rPr>
              <a:t>John 15:10</a:t>
            </a:r>
          </a:p>
        </p:txBody>
      </p:sp>
      <p:sp>
        <p:nvSpPr>
          <p:cNvPr id="5" name="TextBox 4">
            <a:extLst>
              <a:ext uri="{FF2B5EF4-FFF2-40B4-BE49-F238E27FC236}">
                <a16:creationId xmlns:a16="http://schemas.microsoft.com/office/drawing/2014/main" id="{B600FFCC-A6DD-49EF-AF43-57418AB5EE06}"/>
              </a:ext>
            </a:extLst>
          </p:cNvPr>
          <p:cNvSpPr txBox="1"/>
          <p:nvPr/>
        </p:nvSpPr>
        <p:spPr>
          <a:xfrm>
            <a:off x="193964" y="184733"/>
            <a:ext cx="8756072" cy="1723549"/>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As the Father has loved me, so have I loved you. Abide in my love.</a:t>
            </a:r>
          </a:p>
          <a:p>
            <a:pPr>
              <a:spcAft>
                <a:spcPts val="1200"/>
              </a:spcAft>
            </a:pPr>
            <a:r>
              <a:rPr lang="en-US" sz="3200" dirty="0">
                <a:solidFill>
                  <a:srgbClr val="494504"/>
                </a:solidFill>
                <a:latin typeface="Candara Light" panose="020E0502030303020204" pitchFamily="34" charset="0"/>
              </a:rPr>
              <a:t>John 15:9</a:t>
            </a:r>
          </a:p>
        </p:txBody>
      </p:sp>
    </p:spTree>
    <p:extLst>
      <p:ext uri="{BB962C8B-B14F-4D97-AF65-F5344CB8AC3E}">
        <p14:creationId xmlns:p14="http://schemas.microsoft.com/office/powerpoint/2010/main" val="4091462954"/>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5" name="TextBox 4">
            <a:extLst>
              <a:ext uri="{FF2B5EF4-FFF2-40B4-BE49-F238E27FC236}">
                <a16:creationId xmlns:a16="http://schemas.microsoft.com/office/drawing/2014/main" id="{B600FFCC-A6DD-49EF-AF43-57418AB5EE06}"/>
              </a:ext>
            </a:extLst>
          </p:cNvPr>
          <p:cNvSpPr txBox="1"/>
          <p:nvPr/>
        </p:nvSpPr>
        <p:spPr>
          <a:xfrm>
            <a:off x="193964" y="1126842"/>
            <a:ext cx="8756072" cy="1231106"/>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If you love me, you will keep my commandments.</a:t>
            </a:r>
          </a:p>
          <a:p>
            <a:pPr>
              <a:spcAft>
                <a:spcPts val="1200"/>
              </a:spcAft>
            </a:pPr>
            <a:r>
              <a:rPr lang="en-US" sz="3200" dirty="0">
                <a:solidFill>
                  <a:srgbClr val="494504"/>
                </a:solidFill>
                <a:latin typeface="Candara Light" panose="020E0502030303020204" pitchFamily="34" charset="0"/>
              </a:rPr>
              <a:t>John 14:15</a:t>
            </a:r>
          </a:p>
        </p:txBody>
      </p:sp>
    </p:spTree>
    <p:extLst>
      <p:ext uri="{BB962C8B-B14F-4D97-AF65-F5344CB8AC3E}">
        <p14:creationId xmlns:p14="http://schemas.microsoft.com/office/powerpoint/2010/main" val="4163749661"/>
      </p:ext>
    </p:extLst>
  </p:cSld>
  <p:clrMapOvr>
    <a:masterClrMapping/>
  </p:clrMapOvr>
  <p:transition spd="slow">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18475" y="-9235"/>
            <a:ext cx="8940797" cy="5509200"/>
          </a:xfrm>
          <a:prstGeom prst="rect">
            <a:avLst/>
          </a:prstGeom>
          <a:noFill/>
        </p:spPr>
        <p:txBody>
          <a:bodyPr wrap="square" rtlCol="0">
            <a:spAutoFit/>
          </a:bodyPr>
          <a:lstStyle/>
          <a:p>
            <a:r>
              <a:rPr lang="en-US" sz="3200" dirty="0">
                <a:solidFill>
                  <a:srgbClr val="494504"/>
                </a:solidFill>
                <a:latin typeface="Candara Light" panose="020E0502030303020204" pitchFamily="34" charset="0"/>
              </a:rPr>
              <a:t>…Whoever abides in me and I in him, he it is that bears much fruit, for apart from me you can do nothing. If anyone does not abide in me he is thrown away like a branch and withers; and the branches are gathered, thrown into the fire, and burned. If you abide in me, and my words abide in you, ask whatever you wish, and it will be done </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for you. By this my Father is glorified, that you</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bear much fruit and so prove to be</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my disciples…</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John 15:1-11</a:t>
            </a:r>
          </a:p>
        </p:txBody>
      </p:sp>
    </p:spTree>
    <p:extLst>
      <p:ext uri="{BB962C8B-B14F-4D97-AF65-F5344CB8AC3E}">
        <p14:creationId xmlns:p14="http://schemas.microsoft.com/office/powerpoint/2010/main" val="2154150600"/>
      </p:ext>
    </p:extLst>
  </p:cSld>
  <p:clrMapOvr>
    <a:masterClrMapping/>
  </p:clrMapOvr>
  <p:transition spd="slow">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6" name="TextBox 5">
            <a:extLst>
              <a:ext uri="{FF2B5EF4-FFF2-40B4-BE49-F238E27FC236}">
                <a16:creationId xmlns:a16="http://schemas.microsoft.com/office/drawing/2014/main" id="{181E5B3B-3CD4-42D9-93B8-D56313BBC992}"/>
              </a:ext>
            </a:extLst>
          </p:cNvPr>
          <p:cNvSpPr txBox="1"/>
          <p:nvPr/>
        </p:nvSpPr>
        <p:spPr>
          <a:xfrm>
            <a:off x="83129" y="97957"/>
            <a:ext cx="8756072" cy="4678204"/>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Whoever has my commandments and keeps them, he it is who loves me. And he who loves me will be loved by my Father, and I will love him and manifest myself to him…If anyone loves me, he will keep my word, and my Father will love him, and we will come to him and make our home </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with him. Whoever does not love me does not keep my words. </a:t>
            </a:r>
          </a:p>
          <a:p>
            <a:pPr>
              <a:spcAft>
                <a:spcPts val="1200"/>
              </a:spcAft>
            </a:pPr>
            <a:r>
              <a:rPr lang="en-US" sz="3200" dirty="0">
                <a:solidFill>
                  <a:srgbClr val="494504"/>
                </a:solidFill>
                <a:latin typeface="Candara Light" panose="020E0502030303020204" pitchFamily="34" charset="0"/>
              </a:rPr>
              <a:t>John 14:21-24</a:t>
            </a:r>
          </a:p>
        </p:txBody>
      </p:sp>
    </p:spTree>
    <p:extLst>
      <p:ext uri="{BB962C8B-B14F-4D97-AF65-F5344CB8AC3E}">
        <p14:creationId xmlns:p14="http://schemas.microsoft.com/office/powerpoint/2010/main" val="1781915929"/>
      </p:ext>
    </p:extLst>
  </p:cSld>
  <p:clrMapOvr>
    <a:masterClrMapping/>
  </p:clrMapOvr>
  <p:transition spd="slow">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6" name="TextBox 5">
            <a:extLst>
              <a:ext uri="{FF2B5EF4-FFF2-40B4-BE49-F238E27FC236}">
                <a16:creationId xmlns:a16="http://schemas.microsoft.com/office/drawing/2014/main" id="{181E5B3B-3CD4-42D9-93B8-D56313BBC992}"/>
              </a:ext>
            </a:extLst>
          </p:cNvPr>
          <p:cNvSpPr txBox="1"/>
          <p:nvPr/>
        </p:nvSpPr>
        <p:spPr>
          <a:xfrm>
            <a:off x="83129" y="97957"/>
            <a:ext cx="8756072" cy="5170646"/>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And by this we know that we have come to know him, if we keep his commandments. Whoever says “I know him” but does not keep his commandments is a liar, and the truth is not in him, but whoever keeps his word, in him truly the love of God is perfected. By this we may know </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that we are in him: whoever says he abides in </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him ought to walk in the same way in which he walked.</a:t>
            </a:r>
          </a:p>
          <a:p>
            <a:pPr>
              <a:spcAft>
                <a:spcPts val="1200"/>
              </a:spcAft>
            </a:pPr>
            <a:r>
              <a:rPr lang="en-US" sz="3200" dirty="0">
                <a:solidFill>
                  <a:srgbClr val="494504"/>
                </a:solidFill>
                <a:latin typeface="Candara Light" panose="020E0502030303020204" pitchFamily="34" charset="0"/>
              </a:rPr>
              <a:t>1 John 2:3-6</a:t>
            </a:r>
          </a:p>
        </p:txBody>
      </p:sp>
    </p:spTree>
    <p:extLst>
      <p:ext uri="{BB962C8B-B14F-4D97-AF65-F5344CB8AC3E}">
        <p14:creationId xmlns:p14="http://schemas.microsoft.com/office/powerpoint/2010/main" val="717304675"/>
      </p:ext>
    </p:extLst>
  </p:cSld>
  <p:clrMapOvr>
    <a:masterClrMapping/>
  </p:clrMapOvr>
  <p:transition spd="slow">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6" name="TextBox 5">
            <a:extLst>
              <a:ext uri="{FF2B5EF4-FFF2-40B4-BE49-F238E27FC236}">
                <a16:creationId xmlns:a16="http://schemas.microsoft.com/office/drawing/2014/main" id="{181E5B3B-3CD4-42D9-93B8-D56313BBC992}"/>
              </a:ext>
            </a:extLst>
          </p:cNvPr>
          <p:cNvSpPr txBox="1"/>
          <p:nvPr/>
        </p:nvSpPr>
        <p:spPr>
          <a:xfrm>
            <a:off x="83129" y="97957"/>
            <a:ext cx="8756072" cy="3200876"/>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By this we know that we love the children of God, when we love God and obey His commandments. For this is the love of God, that we keep his commandments. And his commandments are not burdensome.</a:t>
            </a:r>
          </a:p>
          <a:p>
            <a:pPr>
              <a:spcAft>
                <a:spcPts val="1200"/>
              </a:spcAft>
            </a:pPr>
            <a:r>
              <a:rPr lang="en-US" sz="3200" dirty="0">
                <a:solidFill>
                  <a:srgbClr val="494504"/>
                </a:solidFill>
                <a:latin typeface="Candara Light" panose="020E0502030303020204" pitchFamily="34" charset="0"/>
              </a:rPr>
              <a:t>1 John 5:2-3</a:t>
            </a:r>
          </a:p>
        </p:txBody>
      </p:sp>
    </p:spTree>
    <p:extLst>
      <p:ext uri="{BB962C8B-B14F-4D97-AF65-F5344CB8AC3E}">
        <p14:creationId xmlns:p14="http://schemas.microsoft.com/office/powerpoint/2010/main" val="1024227748"/>
      </p:ext>
    </p:extLst>
  </p:cSld>
  <p:clrMapOvr>
    <a:masterClrMapping/>
  </p:clrMapOvr>
  <p:transition spd="slow">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6" name="TextBox 5">
            <a:extLst>
              <a:ext uri="{FF2B5EF4-FFF2-40B4-BE49-F238E27FC236}">
                <a16:creationId xmlns:a16="http://schemas.microsoft.com/office/drawing/2014/main" id="{181E5B3B-3CD4-42D9-93B8-D56313BBC992}"/>
              </a:ext>
            </a:extLst>
          </p:cNvPr>
          <p:cNvSpPr txBox="1"/>
          <p:nvPr/>
        </p:nvSpPr>
        <p:spPr>
          <a:xfrm>
            <a:off x="83129" y="97957"/>
            <a:ext cx="8756072" cy="2708434"/>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And this is love, that we walk according to his commandments; this is the commandment, just as you have heard from the beginning, so that you should walk in it.</a:t>
            </a:r>
          </a:p>
          <a:p>
            <a:pPr>
              <a:spcAft>
                <a:spcPts val="1200"/>
              </a:spcAft>
            </a:pPr>
            <a:r>
              <a:rPr lang="en-US" sz="3200" dirty="0">
                <a:solidFill>
                  <a:srgbClr val="494504"/>
                </a:solidFill>
                <a:latin typeface="Candara Light" panose="020E0502030303020204" pitchFamily="34" charset="0"/>
              </a:rPr>
              <a:t>2 John 6</a:t>
            </a:r>
          </a:p>
        </p:txBody>
      </p:sp>
    </p:spTree>
    <p:extLst>
      <p:ext uri="{BB962C8B-B14F-4D97-AF65-F5344CB8AC3E}">
        <p14:creationId xmlns:p14="http://schemas.microsoft.com/office/powerpoint/2010/main" val="3204301528"/>
      </p:ext>
    </p:extLst>
  </p:cSld>
  <p:clrMapOvr>
    <a:masterClrMapping/>
  </p:clrMapOvr>
  <p:transition spd="slow">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6" name="TextBox 5">
            <a:extLst>
              <a:ext uri="{FF2B5EF4-FFF2-40B4-BE49-F238E27FC236}">
                <a16:creationId xmlns:a16="http://schemas.microsoft.com/office/drawing/2014/main" id="{181E5B3B-3CD4-42D9-93B8-D56313BBC992}"/>
              </a:ext>
            </a:extLst>
          </p:cNvPr>
          <p:cNvSpPr txBox="1"/>
          <p:nvPr/>
        </p:nvSpPr>
        <p:spPr>
          <a:xfrm>
            <a:off x="120075" y="199557"/>
            <a:ext cx="8756072" cy="2215991"/>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If you keep my commandments, you will abide in my love, just as I have kept my Father’s commandments and abide in his love.</a:t>
            </a:r>
          </a:p>
          <a:p>
            <a:pPr>
              <a:spcAft>
                <a:spcPts val="1200"/>
              </a:spcAft>
            </a:pPr>
            <a:r>
              <a:rPr lang="en-US" sz="3200" dirty="0">
                <a:solidFill>
                  <a:srgbClr val="494504"/>
                </a:solidFill>
                <a:latin typeface="Candara Light" panose="020E0502030303020204" pitchFamily="34" charset="0"/>
              </a:rPr>
              <a:t>John 15:10</a:t>
            </a:r>
          </a:p>
        </p:txBody>
      </p:sp>
      <p:sp>
        <p:nvSpPr>
          <p:cNvPr id="7" name="TextBox 6">
            <a:extLst>
              <a:ext uri="{FF2B5EF4-FFF2-40B4-BE49-F238E27FC236}">
                <a16:creationId xmlns:a16="http://schemas.microsoft.com/office/drawing/2014/main" id="{D4B16E52-2C8A-4E26-9E12-3116C64D8617}"/>
              </a:ext>
            </a:extLst>
          </p:cNvPr>
          <p:cNvSpPr txBox="1"/>
          <p:nvPr/>
        </p:nvSpPr>
        <p:spPr>
          <a:xfrm>
            <a:off x="193964" y="2670162"/>
            <a:ext cx="8756072" cy="2215991"/>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The Father who sent me has himself given me a commandment…And I know that his commandment is eternal life.</a:t>
            </a:r>
          </a:p>
          <a:p>
            <a:pPr>
              <a:spcAft>
                <a:spcPts val="1200"/>
              </a:spcAft>
            </a:pPr>
            <a:r>
              <a:rPr lang="en-US" sz="3200" dirty="0">
                <a:solidFill>
                  <a:srgbClr val="494504"/>
                </a:solidFill>
                <a:latin typeface="Candara Light" panose="020E0502030303020204" pitchFamily="34" charset="0"/>
              </a:rPr>
              <a:t>John 12:49-50</a:t>
            </a:r>
          </a:p>
        </p:txBody>
      </p:sp>
    </p:spTree>
    <p:extLst>
      <p:ext uri="{BB962C8B-B14F-4D97-AF65-F5344CB8AC3E}">
        <p14:creationId xmlns:p14="http://schemas.microsoft.com/office/powerpoint/2010/main" val="4021753418"/>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6" name="TextBox 5">
            <a:extLst>
              <a:ext uri="{FF2B5EF4-FFF2-40B4-BE49-F238E27FC236}">
                <a16:creationId xmlns:a16="http://schemas.microsoft.com/office/drawing/2014/main" id="{181E5B3B-3CD4-42D9-93B8-D56313BBC992}"/>
              </a:ext>
            </a:extLst>
          </p:cNvPr>
          <p:cNvSpPr txBox="1"/>
          <p:nvPr/>
        </p:nvSpPr>
        <p:spPr>
          <a:xfrm>
            <a:off x="120075" y="199557"/>
            <a:ext cx="8756072" cy="3693319"/>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I am the true vine, and my Father is the vinedresser. Every branch in me that does not bear fruit he takes away, and every branch that does bear fruit he prunes, that it may bear fruit. Already you are  clean  because of the word that I have spoken to you.</a:t>
            </a:r>
          </a:p>
          <a:p>
            <a:pPr>
              <a:spcAft>
                <a:spcPts val="1200"/>
              </a:spcAft>
            </a:pPr>
            <a:r>
              <a:rPr lang="en-US" sz="3200" dirty="0">
                <a:solidFill>
                  <a:srgbClr val="494504"/>
                </a:solidFill>
                <a:latin typeface="Candara Light" panose="020E0502030303020204" pitchFamily="34" charset="0"/>
              </a:rPr>
              <a:t>John 15:1-3</a:t>
            </a:r>
          </a:p>
        </p:txBody>
      </p:sp>
      <p:grpSp>
        <p:nvGrpSpPr>
          <p:cNvPr id="2" name="Group 1">
            <a:extLst>
              <a:ext uri="{FF2B5EF4-FFF2-40B4-BE49-F238E27FC236}">
                <a16:creationId xmlns:a16="http://schemas.microsoft.com/office/drawing/2014/main" id="{E68C4487-513F-4880-BDCA-800ADB86A2E8}"/>
              </a:ext>
            </a:extLst>
          </p:cNvPr>
          <p:cNvGrpSpPr/>
          <p:nvPr/>
        </p:nvGrpSpPr>
        <p:grpSpPr>
          <a:xfrm rot="21128110">
            <a:off x="2729349" y="2132157"/>
            <a:ext cx="1454725" cy="584775"/>
            <a:chOff x="3523676" y="3776229"/>
            <a:chExt cx="1454725" cy="584775"/>
          </a:xfrm>
        </p:grpSpPr>
        <p:pic>
          <p:nvPicPr>
            <p:cNvPr id="5" name="Picture 4">
              <a:extLst>
                <a:ext uri="{FF2B5EF4-FFF2-40B4-BE49-F238E27FC236}">
                  <a16:creationId xmlns:a16="http://schemas.microsoft.com/office/drawing/2014/main" id="{80CFD900-1946-406E-AE7F-2BAE735C12C5}"/>
                </a:ext>
              </a:extLst>
            </p:cNvPr>
            <p:cNvPicPr>
              <a:picLocks noChangeAspect="1"/>
            </p:cNvPicPr>
            <p:nvPr/>
          </p:nvPicPr>
          <p:blipFill rotWithShape="1">
            <a:blip r:embed="rId2">
              <a:extLst>
                <a:ext uri="{28A0092B-C50C-407E-A947-70E740481C1C}">
                  <a14:useLocalDpi xmlns:a14="http://schemas.microsoft.com/office/drawing/2010/main" val="0"/>
                </a:ext>
              </a:extLst>
            </a:blip>
            <a:srcRect l="46112" t="52841" r="35757" b="39730"/>
            <a:stretch/>
          </p:blipFill>
          <p:spPr>
            <a:xfrm flipH="1">
              <a:off x="3613728" y="3813894"/>
              <a:ext cx="1274620" cy="509444"/>
            </a:xfrm>
            <a:prstGeom prst="rect">
              <a:avLst/>
            </a:prstGeom>
          </p:spPr>
        </p:pic>
        <p:sp>
          <p:nvSpPr>
            <p:cNvPr id="8" name="TextBox 7">
              <a:extLst>
                <a:ext uri="{FF2B5EF4-FFF2-40B4-BE49-F238E27FC236}">
                  <a16:creationId xmlns:a16="http://schemas.microsoft.com/office/drawing/2014/main" id="{7D22DE5A-6C4E-4F7A-A487-35C66DCFCD65}"/>
                </a:ext>
              </a:extLst>
            </p:cNvPr>
            <p:cNvSpPr txBox="1"/>
            <p:nvPr/>
          </p:nvSpPr>
          <p:spPr>
            <a:xfrm>
              <a:off x="3523676" y="3776229"/>
              <a:ext cx="1454725" cy="584775"/>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pruned</a:t>
              </a:r>
            </a:p>
          </p:txBody>
        </p:sp>
      </p:grpSp>
    </p:spTree>
    <p:extLst>
      <p:ext uri="{BB962C8B-B14F-4D97-AF65-F5344CB8AC3E}">
        <p14:creationId xmlns:p14="http://schemas.microsoft.com/office/powerpoint/2010/main" val="60233073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221675" y="212437"/>
            <a:ext cx="8007925" cy="830997"/>
          </a:xfrm>
          <a:prstGeom prst="rect">
            <a:avLst/>
          </a:prstGeom>
          <a:noFill/>
        </p:spPr>
        <p:txBody>
          <a:bodyPr wrap="square" rtlCol="0">
            <a:spAutoFit/>
          </a:bodyPr>
          <a:lstStyle/>
          <a:p>
            <a:pPr>
              <a:spcAft>
                <a:spcPts val="600"/>
              </a:spcAft>
            </a:pPr>
            <a:r>
              <a:rPr lang="en-US" sz="4800" dirty="0">
                <a:solidFill>
                  <a:srgbClr val="494504"/>
                </a:solidFill>
                <a:latin typeface="Candara" panose="020E0502030303020204" pitchFamily="34" charset="0"/>
              </a:rPr>
              <a:t>How do I Abide in the Vine?</a:t>
            </a:r>
          </a:p>
        </p:txBody>
      </p:sp>
      <p:sp>
        <p:nvSpPr>
          <p:cNvPr id="6" name="TextBox 5">
            <a:extLst>
              <a:ext uri="{FF2B5EF4-FFF2-40B4-BE49-F238E27FC236}">
                <a16:creationId xmlns:a16="http://schemas.microsoft.com/office/drawing/2014/main" id="{F412AAF7-842A-4DA8-BAE4-08B675ED48A5}"/>
              </a:ext>
            </a:extLst>
          </p:cNvPr>
          <p:cNvSpPr txBox="1"/>
          <p:nvPr/>
        </p:nvSpPr>
        <p:spPr>
          <a:xfrm>
            <a:off x="568037" y="1043434"/>
            <a:ext cx="8007925" cy="2462213"/>
          </a:xfrm>
          <a:prstGeom prst="rect">
            <a:avLst/>
          </a:prstGeom>
          <a:noFill/>
        </p:spPr>
        <p:txBody>
          <a:bodyPr wrap="square" rtlCol="0">
            <a:spAutoFit/>
          </a:bodyPr>
          <a:lstStyle/>
          <a:p>
            <a:pPr>
              <a:spcAft>
                <a:spcPts val="600"/>
              </a:spcAft>
            </a:pPr>
            <a:r>
              <a:rPr lang="en-US" sz="4800" dirty="0">
                <a:solidFill>
                  <a:srgbClr val="494504"/>
                </a:solidFill>
                <a:latin typeface="Candara Light" panose="020E0502030303020204" pitchFamily="34" charset="0"/>
              </a:rPr>
              <a:t>Abide in the Word</a:t>
            </a:r>
          </a:p>
          <a:p>
            <a:pPr>
              <a:spcAft>
                <a:spcPts val="600"/>
              </a:spcAft>
            </a:pPr>
            <a:r>
              <a:rPr lang="en-US" sz="4800" dirty="0">
                <a:solidFill>
                  <a:srgbClr val="494504"/>
                </a:solidFill>
                <a:latin typeface="Candara Light" panose="020E0502030303020204" pitchFamily="34" charset="0"/>
              </a:rPr>
              <a:t>Abide in Prayer</a:t>
            </a:r>
          </a:p>
          <a:p>
            <a:pPr>
              <a:spcAft>
                <a:spcPts val="600"/>
              </a:spcAft>
            </a:pPr>
            <a:r>
              <a:rPr lang="en-US" sz="4800" dirty="0">
                <a:solidFill>
                  <a:srgbClr val="494504"/>
                </a:solidFill>
                <a:latin typeface="Candara Light" panose="020E0502030303020204" pitchFamily="34" charset="0"/>
              </a:rPr>
              <a:t>Abide in Love</a:t>
            </a:r>
          </a:p>
        </p:txBody>
      </p:sp>
    </p:spTree>
    <p:extLst>
      <p:ext uri="{BB962C8B-B14F-4D97-AF65-F5344CB8AC3E}">
        <p14:creationId xmlns:p14="http://schemas.microsoft.com/office/powerpoint/2010/main" val="919779252"/>
      </p:ext>
    </p:extLst>
  </p:cSld>
  <p:clrMapOvr>
    <a:masterClrMapping/>
  </p:clrMapOvr>
  <p:transition spd="slow">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47507F-E526-41CA-868B-8275DD824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a:extLst>
              <a:ext uri="{FF2B5EF4-FFF2-40B4-BE49-F238E27FC236}">
                <a16:creationId xmlns:a16="http://schemas.microsoft.com/office/drawing/2014/main" id="{1C5B3B4B-98A3-43BB-937B-56A49E5E45E3}"/>
              </a:ext>
            </a:extLst>
          </p:cNvPr>
          <p:cNvGrpSpPr/>
          <p:nvPr/>
        </p:nvGrpSpPr>
        <p:grpSpPr>
          <a:xfrm>
            <a:off x="-19653" y="-55416"/>
            <a:ext cx="4469415" cy="3289613"/>
            <a:chOff x="-19653" y="-55416"/>
            <a:chExt cx="4469415" cy="3289613"/>
          </a:xfrm>
        </p:grpSpPr>
        <p:sp>
          <p:nvSpPr>
            <p:cNvPr id="6" name="TextBox 5">
              <a:extLst>
                <a:ext uri="{FF2B5EF4-FFF2-40B4-BE49-F238E27FC236}">
                  <a16:creationId xmlns:a16="http://schemas.microsoft.com/office/drawing/2014/main" id="{A690ECA7-8001-4C8E-843E-006722DBFC0A}"/>
                </a:ext>
              </a:extLst>
            </p:cNvPr>
            <p:cNvSpPr txBox="1"/>
            <p:nvPr/>
          </p:nvSpPr>
          <p:spPr>
            <a:xfrm>
              <a:off x="951338" y="-55416"/>
              <a:ext cx="1867819" cy="1631216"/>
            </a:xfrm>
            <a:prstGeom prst="rect">
              <a:avLst/>
            </a:prstGeom>
            <a:noFill/>
          </p:spPr>
          <p:txBody>
            <a:bodyPr wrap="none" rtlCol="0">
              <a:spAutoFit/>
            </a:bodyPr>
            <a:lstStyle/>
            <a:p>
              <a:r>
                <a:rPr lang="en-US" sz="10000" dirty="0">
                  <a:solidFill>
                    <a:srgbClr val="494504"/>
                  </a:solidFill>
                  <a:latin typeface="Gigi" panose="04040504061007020D02" pitchFamily="82" charset="0"/>
                </a:rPr>
                <a:t>I’m</a:t>
              </a:r>
            </a:p>
          </p:txBody>
        </p:sp>
        <p:sp>
          <p:nvSpPr>
            <p:cNvPr id="7" name="TextBox 6">
              <a:extLst>
                <a:ext uri="{FF2B5EF4-FFF2-40B4-BE49-F238E27FC236}">
                  <a16:creationId xmlns:a16="http://schemas.microsoft.com/office/drawing/2014/main" id="{BF0C08DD-084F-4929-AF87-EA5362E7404F}"/>
                </a:ext>
              </a:extLst>
            </p:cNvPr>
            <p:cNvSpPr txBox="1"/>
            <p:nvPr/>
          </p:nvSpPr>
          <p:spPr>
            <a:xfrm>
              <a:off x="1458237" y="589281"/>
              <a:ext cx="2991525" cy="1631216"/>
            </a:xfrm>
            <a:prstGeom prst="rect">
              <a:avLst/>
            </a:prstGeom>
            <a:noFill/>
          </p:spPr>
          <p:txBody>
            <a:bodyPr wrap="none" rtlCol="0">
              <a:spAutoFit/>
            </a:bodyPr>
            <a:lstStyle/>
            <a:p>
              <a:r>
                <a:rPr lang="en-US" sz="10000" dirty="0">
                  <a:solidFill>
                    <a:srgbClr val="80A023"/>
                  </a:solidFill>
                  <a:latin typeface="Gigi" panose="04040504061007020D02" pitchFamily="82" charset="0"/>
                </a:rPr>
                <a:t>just a</a:t>
              </a:r>
            </a:p>
          </p:txBody>
        </p:sp>
        <p:sp>
          <p:nvSpPr>
            <p:cNvPr id="8" name="TextBox 7">
              <a:extLst>
                <a:ext uri="{FF2B5EF4-FFF2-40B4-BE49-F238E27FC236}">
                  <a16:creationId xmlns:a16="http://schemas.microsoft.com/office/drawing/2014/main" id="{360FE64B-31D2-4362-B454-FA0BA37081FF}"/>
                </a:ext>
              </a:extLst>
            </p:cNvPr>
            <p:cNvSpPr txBox="1"/>
            <p:nvPr/>
          </p:nvSpPr>
          <p:spPr>
            <a:xfrm>
              <a:off x="-19653" y="1602981"/>
              <a:ext cx="3972562" cy="1631216"/>
            </a:xfrm>
            <a:prstGeom prst="rect">
              <a:avLst/>
            </a:prstGeom>
            <a:noFill/>
          </p:spPr>
          <p:txBody>
            <a:bodyPr wrap="none" rtlCol="0">
              <a:spAutoFit/>
            </a:bodyPr>
            <a:lstStyle/>
            <a:p>
              <a:r>
                <a:rPr lang="en-US" sz="10000" dirty="0">
                  <a:solidFill>
                    <a:srgbClr val="494504"/>
                  </a:solidFill>
                  <a:latin typeface="Gigi" panose="04040504061007020D02" pitchFamily="82" charset="0"/>
                </a:rPr>
                <a:t>Branch</a:t>
              </a:r>
            </a:p>
          </p:txBody>
        </p:sp>
      </p:grpSp>
    </p:spTree>
    <p:extLst>
      <p:ext uri="{BB962C8B-B14F-4D97-AF65-F5344CB8AC3E}">
        <p14:creationId xmlns:p14="http://schemas.microsoft.com/office/powerpoint/2010/main" val="3270843019"/>
      </p:ext>
    </p:extLst>
  </p:cSld>
  <p:clrMapOvr>
    <a:masterClrMapping/>
  </p:clrMapOvr>
  <p:transition spd="slow">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6" name="TextBox 5">
            <a:extLst>
              <a:ext uri="{FF2B5EF4-FFF2-40B4-BE49-F238E27FC236}">
                <a16:creationId xmlns:a16="http://schemas.microsoft.com/office/drawing/2014/main" id="{181E5B3B-3CD4-42D9-93B8-D56313BBC992}"/>
              </a:ext>
            </a:extLst>
          </p:cNvPr>
          <p:cNvSpPr txBox="1"/>
          <p:nvPr/>
        </p:nvSpPr>
        <p:spPr>
          <a:xfrm>
            <a:off x="83129" y="97957"/>
            <a:ext cx="8756072" cy="4678204"/>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Truly, truly, I say to you, unless a grain of wheat falls into the earth and dies, it remains alone; but if it dies, it bears much fruit. Whoever loves his life loses it, and whoever hates his life in this world will keep it for eternal life. If anyone serves me, he must follow me; and where I am, there will my servant be also. If anyone serves me, the </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Father will honor him.</a:t>
            </a:r>
          </a:p>
          <a:p>
            <a:pPr>
              <a:spcAft>
                <a:spcPts val="1200"/>
              </a:spcAft>
            </a:pPr>
            <a:r>
              <a:rPr lang="en-US" sz="3200" dirty="0">
                <a:solidFill>
                  <a:srgbClr val="494504"/>
                </a:solidFill>
                <a:latin typeface="Candara Light" panose="020E0502030303020204" pitchFamily="34" charset="0"/>
              </a:rPr>
              <a:t>John 12:24-26</a:t>
            </a:r>
          </a:p>
        </p:txBody>
      </p:sp>
    </p:spTree>
    <p:extLst>
      <p:ext uri="{BB962C8B-B14F-4D97-AF65-F5344CB8AC3E}">
        <p14:creationId xmlns:p14="http://schemas.microsoft.com/office/powerpoint/2010/main" val="2558874067"/>
      </p:ext>
    </p:extLst>
  </p:cSld>
  <p:clrMapOvr>
    <a:masterClrMapping/>
  </p:clrMapOvr>
  <p:transition spd="slow">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47507F-E526-41CA-868B-8275DD824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a:extLst>
              <a:ext uri="{FF2B5EF4-FFF2-40B4-BE49-F238E27FC236}">
                <a16:creationId xmlns:a16="http://schemas.microsoft.com/office/drawing/2014/main" id="{1C5B3B4B-98A3-43BB-937B-56A49E5E45E3}"/>
              </a:ext>
            </a:extLst>
          </p:cNvPr>
          <p:cNvGrpSpPr/>
          <p:nvPr/>
        </p:nvGrpSpPr>
        <p:grpSpPr>
          <a:xfrm>
            <a:off x="-19653" y="-55416"/>
            <a:ext cx="4469415" cy="3289613"/>
            <a:chOff x="-19653" y="-55416"/>
            <a:chExt cx="4469415" cy="3289613"/>
          </a:xfrm>
        </p:grpSpPr>
        <p:sp>
          <p:nvSpPr>
            <p:cNvPr id="6" name="TextBox 5">
              <a:extLst>
                <a:ext uri="{FF2B5EF4-FFF2-40B4-BE49-F238E27FC236}">
                  <a16:creationId xmlns:a16="http://schemas.microsoft.com/office/drawing/2014/main" id="{A690ECA7-8001-4C8E-843E-006722DBFC0A}"/>
                </a:ext>
              </a:extLst>
            </p:cNvPr>
            <p:cNvSpPr txBox="1"/>
            <p:nvPr/>
          </p:nvSpPr>
          <p:spPr>
            <a:xfrm>
              <a:off x="951338" y="-55416"/>
              <a:ext cx="1867819" cy="1631216"/>
            </a:xfrm>
            <a:prstGeom prst="rect">
              <a:avLst/>
            </a:prstGeom>
            <a:noFill/>
          </p:spPr>
          <p:txBody>
            <a:bodyPr wrap="none" rtlCol="0">
              <a:spAutoFit/>
            </a:bodyPr>
            <a:lstStyle/>
            <a:p>
              <a:r>
                <a:rPr lang="en-US" sz="10000" dirty="0">
                  <a:solidFill>
                    <a:srgbClr val="494504"/>
                  </a:solidFill>
                  <a:latin typeface="Gigi" panose="04040504061007020D02" pitchFamily="82" charset="0"/>
                </a:rPr>
                <a:t>I’m</a:t>
              </a:r>
            </a:p>
          </p:txBody>
        </p:sp>
        <p:sp>
          <p:nvSpPr>
            <p:cNvPr id="7" name="TextBox 6">
              <a:extLst>
                <a:ext uri="{FF2B5EF4-FFF2-40B4-BE49-F238E27FC236}">
                  <a16:creationId xmlns:a16="http://schemas.microsoft.com/office/drawing/2014/main" id="{BF0C08DD-084F-4929-AF87-EA5362E7404F}"/>
                </a:ext>
              </a:extLst>
            </p:cNvPr>
            <p:cNvSpPr txBox="1"/>
            <p:nvPr/>
          </p:nvSpPr>
          <p:spPr>
            <a:xfrm>
              <a:off x="1458237" y="589281"/>
              <a:ext cx="2991525" cy="1631216"/>
            </a:xfrm>
            <a:prstGeom prst="rect">
              <a:avLst/>
            </a:prstGeom>
            <a:noFill/>
          </p:spPr>
          <p:txBody>
            <a:bodyPr wrap="none" rtlCol="0">
              <a:spAutoFit/>
            </a:bodyPr>
            <a:lstStyle/>
            <a:p>
              <a:r>
                <a:rPr lang="en-US" sz="10000" dirty="0">
                  <a:solidFill>
                    <a:srgbClr val="80A023"/>
                  </a:solidFill>
                  <a:latin typeface="Gigi" panose="04040504061007020D02" pitchFamily="82" charset="0"/>
                </a:rPr>
                <a:t>just a</a:t>
              </a:r>
            </a:p>
          </p:txBody>
        </p:sp>
        <p:sp>
          <p:nvSpPr>
            <p:cNvPr id="8" name="TextBox 7">
              <a:extLst>
                <a:ext uri="{FF2B5EF4-FFF2-40B4-BE49-F238E27FC236}">
                  <a16:creationId xmlns:a16="http://schemas.microsoft.com/office/drawing/2014/main" id="{360FE64B-31D2-4362-B454-FA0BA37081FF}"/>
                </a:ext>
              </a:extLst>
            </p:cNvPr>
            <p:cNvSpPr txBox="1"/>
            <p:nvPr/>
          </p:nvSpPr>
          <p:spPr>
            <a:xfrm>
              <a:off x="-19653" y="1602981"/>
              <a:ext cx="3972562" cy="1631216"/>
            </a:xfrm>
            <a:prstGeom prst="rect">
              <a:avLst/>
            </a:prstGeom>
            <a:noFill/>
          </p:spPr>
          <p:txBody>
            <a:bodyPr wrap="none" rtlCol="0">
              <a:spAutoFit/>
            </a:bodyPr>
            <a:lstStyle/>
            <a:p>
              <a:r>
                <a:rPr lang="en-US" sz="10000" dirty="0">
                  <a:solidFill>
                    <a:srgbClr val="494504"/>
                  </a:solidFill>
                  <a:latin typeface="Gigi" panose="04040504061007020D02" pitchFamily="82" charset="0"/>
                </a:rPr>
                <a:t>Branch</a:t>
              </a:r>
            </a:p>
          </p:txBody>
        </p:sp>
      </p:grpSp>
    </p:spTree>
    <p:extLst>
      <p:ext uri="{BB962C8B-B14F-4D97-AF65-F5344CB8AC3E}">
        <p14:creationId xmlns:p14="http://schemas.microsoft.com/office/powerpoint/2010/main" val="3969941421"/>
      </p:ext>
    </p:extLst>
  </p:cSld>
  <p:clrMapOvr>
    <a:masterClrMapping/>
  </p:clrMapOvr>
  <p:transition spd="slow">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18475" y="-9235"/>
            <a:ext cx="8940797" cy="5509200"/>
          </a:xfrm>
          <a:prstGeom prst="rect">
            <a:avLst/>
          </a:prstGeom>
          <a:noFill/>
        </p:spPr>
        <p:txBody>
          <a:bodyPr wrap="square" rtlCol="0">
            <a:spAutoFit/>
          </a:bodyPr>
          <a:lstStyle/>
          <a:p>
            <a:r>
              <a:rPr lang="en-US" sz="3200" dirty="0">
                <a:solidFill>
                  <a:srgbClr val="494504"/>
                </a:solidFill>
                <a:latin typeface="Candara Light" panose="020E0502030303020204" pitchFamily="34" charset="0"/>
              </a:rPr>
              <a:t>…As the Father has loved me, so have I loved you. Abide in my love. If you keep my commandments, you will abide in my love, just as I have kept my Father’s commandments and abide in his love. These things I have spoken to you, that my joy may be in you, and that your joy may be full.</a:t>
            </a:r>
          </a:p>
          <a:p>
            <a:endParaRPr lang="en-US" sz="3200" dirty="0">
              <a:solidFill>
                <a:srgbClr val="494504"/>
              </a:solidFill>
              <a:latin typeface="Candara Light" panose="020E0502030303020204" pitchFamily="34" charset="0"/>
            </a:endParaRPr>
          </a:p>
          <a:p>
            <a:endParaRPr lang="en-US" sz="3200" dirty="0">
              <a:solidFill>
                <a:srgbClr val="494504"/>
              </a:solidFill>
              <a:latin typeface="Candara Light" panose="020E0502030303020204" pitchFamily="34" charset="0"/>
            </a:endParaRPr>
          </a:p>
          <a:p>
            <a:br>
              <a:rPr lang="en-US" sz="3200" dirty="0">
                <a:solidFill>
                  <a:srgbClr val="494504"/>
                </a:solidFill>
                <a:latin typeface="Candara Light" panose="020E0502030303020204" pitchFamily="34" charset="0"/>
              </a:rPr>
            </a:br>
            <a:endParaRPr lang="en-US" sz="3200" dirty="0">
              <a:solidFill>
                <a:srgbClr val="494504"/>
              </a:solidFill>
              <a:latin typeface="Candara Light" panose="020E0502030303020204" pitchFamily="34" charset="0"/>
            </a:endParaRPr>
          </a:p>
          <a:p>
            <a:r>
              <a:rPr lang="en-US" sz="3200" dirty="0">
                <a:solidFill>
                  <a:srgbClr val="494504"/>
                </a:solidFill>
                <a:latin typeface="Candara Light" panose="020E0502030303020204" pitchFamily="34" charset="0"/>
              </a:rPr>
              <a:t>John 15:1-11</a:t>
            </a:r>
          </a:p>
        </p:txBody>
      </p:sp>
    </p:spTree>
    <p:extLst>
      <p:ext uri="{BB962C8B-B14F-4D97-AF65-F5344CB8AC3E}">
        <p14:creationId xmlns:p14="http://schemas.microsoft.com/office/powerpoint/2010/main" val="2825163394"/>
      </p:ext>
    </p:extLst>
  </p:cSld>
  <p:clrMapOvr>
    <a:masterClrMapping/>
  </p:clrMapOvr>
  <p:transition spd="slow">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47507F-E526-41CA-868B-8275DD824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a:extLst>
              <a:ext uri="{FF2B5EF4-FFF2-40B4-BE49-F238E27FC236}">
                <a16:creationId xmlns:a16="http://schemas.microsoft.com/office/drawing/2014/main" id="{1C5B3B4B-98A3-43BB-937B-56A49E5E45E3}"/>
              </a:ext>
            </a:extLst>
          </p:cNvPr>
          <p:cNvGrpSpPr/>
          <p:nvPr/>
        </p:nvGrpSpPr>
        <p:grpSpPr>
          <a:xfrm>
            <a:off x="-19653" y="-55416"/>
            <a:ext cx="4469415" cy="3289613"/>
            <a:chOff x="-19653" y="-55416"/>
            <a:chExt cx="4469415" cy="3289613"/>
          </a:xfrm>
        </p:grpSpPr>
        <p:sp>
          <p:nvSpPr>
            <p:cNvPr id="6" name="TextBox 5">
              <a:extLst>
                <a:ext uri="{FF2B5EF4-FFF2-40B4-BE49-F238E27FC236}">
                  <a16:creationId xmlns:a16="http://schemas.microsoft.com/office/drawing/2014/main" id="{A690ECA7-8001-4C8E-843E-006722DBFC0A}"/>
                </a:ext>
              </a:extLst>
            </p:cNvPr>
            <p:cNvSpPr txBox="1"/>
            <p:nvPr/>
          </p:nvSpPr>
          <p:spPr>
            <a:xfrm>
              <a:off x="951338" y="-55416"/>
              <a:ext cx="1867819" cy="1631216"/>
            </a:xfrm>
            <a:prstGeom prst="rect">
              <a:avLst/>
            </a:prstGeom>
            <a:noFill/>
          </p:spPr>
          <p:txBody>
            <a:bodyPr wrap="none" rtlCol="0">
              <a:spAutoFit/>
            </a:bodyPr>
            <a:lstStyle/>
            <a:p>
              <a:r>
                <a:rPr lang="en-US" sz="10000" dirty="0">
                  <a:solidFill>
                    <a:srgbClr val="494504"/>
                  </a:solidFill>
                  <a:latin typeface="Gigi" panose="04040504061007020D02" pitchFamily="82" charset="0"/>
                </a:rPr>
                <a:t>I’m</a:t>
              </a:r>
            </a:p>
          </p:txBody>
        </p:sp>
        <p:sp>
          <p:nvSpPr>
            <p:cNvPr id="7" name="TextBox 6">
              <a:extLst>
                <a:ext uri="{FF2B5EF4-FFF2-40B4-BE49-F238E27FC236}">
                  <a16:creationId xmlns:a16="http://schemas.microsoft.com/office/drawing/2014/main" id="{BF0C08DD-084F-4929-AF87-EA5362E7404F}"/>
                </a:ext>
              </a:extLst>
            </p:cNvPr>
            <p:cNvSpPr txBox="1"/>
            <p:nvPr/>
          </p:nvSpPr>
          <p:spPr>
            <a:xfrm>
              <a:off x="1458237" y="589281"/>
              <a:ext cx="2991525" cy="1631216"/>
            </a:xfrm>
            <a:prstGeom prst="rect">
              <a:avLst/>
            </a:prstGeom>
            <a:noFill/>
          </p:spPr>
          <p:txBody>
            <a:bodyPr wrap="none" rtlCol="0">
              <a:spAutoFit/>
            </a:bodyPr>
            <a:lstStyle/>
            <a:p>
              <a:r>
                <a:rPr lang="en-US" sz="10000" dirty="0">
                  <a:solidFill>
                    <a:srgbClr val="80A023"/>
                  </a:solidFill>
                  <a:latin typeface="Gigi" panose="04040504061007020D02" pitchFamily="82" charset="0"/>
                </a:rPr>
                <a:t>just a</a:t>
              </a:r>
            </a:p>
          </p:txBody>
        </p:sp>
        <p:sp>
          <p:nvSpPr>
            <p:cNvPr id="8" name="TextBox 7">
              <a:extLst>
                <a:ext uri="{FF2B5EF4-FFF2-40B4-BE49-F238E27FC236}">
                  <a16:creationId xmlns:a16="http://schemas.microsoft.com/office/drawing/2014/main" id="{360FE64B-31D2-4362-B454-FA0BA37081FF}"/>
                </a:ext>
              </a:extLst>
            </p:cNvPr>
            <p:cNvSpPr txBox="1"/>
            <p:nvPr/>
          </p:nvSpPr>
          <p:spPr>
            <a:xfrm>
              <a:off x="-19653" y="1602981"/>
              <a:ext cx="3972562" cy="1631216"/>
            </a:xfrm>
            <a:prstGeom prst="rect">
              <a:avLst/>
            </a:prstGeom>
            <a:noFill/>
          </p:spPr>
          <p:txBody>
            <a:bodyPr wrap="none" rtlCol="0">
              <a:spAutoFit/>
            </a:bodyPr>
            <a:lstStyle/>
            <a:p>
              <a:r>
                <a:rPr lang="en-US" sz="10000" dirty="0">
                  <a:solidFill>
                    <a:srgbClr val="494504"/>
                  </a:solidFill>
                  <a:latin typeface="Gigi" panose="04040504061007020D02" pitchFamily="82" charset="0"/>
                </a:rPr>
                <a:t>Branch</a:t>
              </a:r>
            </a:p>
          </p:txBody>
        </p:sp>
      </p:grpSp>
    </p:spTree>
    <p:extLst>
      <p:ext uri="{BB962C8B-B14F-4D97-AF65-F5344CB8AC3E}">
        <p14:creationId xmlns:p14="http://schemas.microsoft.com/office/powerpoint/2010/main" val="3003166239"/>
      </p:ext>
    </p:extLst>
  </p:cSld>
  <p:clrMapOvr>
    <a:masterClrMapping/>
  </p:clrMapOvr>
  <p:transition spd="slow">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212437" y="230910"/>
            <a:ext cx="8719125" cy="2215991"/>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I am the vine, you are the branches. Whoever abides in me and I in him, he it is that bears much fruit, for apart from me you can do nothing.</a:t>
            </a:r>
          </a:p>
          <a:p>
            <a:pPr>
              <a:spcAft>
                <a:spcPts val="1200"/>
              </a:spcAft>
            </a:pPr>
            <a:r>
              <a:rPr lang="en-US" sz="3200" dirty="0">
                <a:solidFill>
                  <a:srgbClr val="494504"/>
                </a:solidFill>
                <a:latin typeface="Candara Light" panose="020E0502030303020204" pitchFamily="34" charset="0"/>
              </a:rPr>
              <a:t>John 15:5</a:t>
            </a:r>
          </a:p>
        </p:txBody>
      </p:sp>
    </p:spTree>
    <p:extLst>
      <p:ext uri="{BB962C8B-B14F-4D97-AF65-F5344CB8AC3E}">
        <p14:creationId xmlns:p14="http://schemas.microsoft.com/office/powerpoint/2010/main" val="4152979456"/>
      </p:ext>
    </p:extLst>
  </p:cSld>
  <p:clrMapOvr>
    <a:masterClrMapping/>
  </p:clrMapOvr>
  <p:transition spd="slow">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18475" y="-9235"/>
            <a:ext cx="8940797" cy="5016758"/>
          </a:xfrm>
          <a:prstGeom prst="rect">
            <a:avLst/>
          </a:prstGeom>
          <a:noFill/>
        </p:spPr>
        <p:txBody>
          <a:bodyPr wrap="square" rtlCol="0">
            <a:spAutoFit/>
          </a:bodyPr>
          <a:lstStyle/>
          <a:p>
            <a:r>
              <a:rPr lang="en-US" sz="3200" dirty="0">
                <a:solidFill>
                  <a:srgbClr val="494504"/>
                </a:solidFill>
                <a:latin typeface="Candara Light" panose="020E0502030303020204" pitchFamily="34" charset="0"/>
              </a:rPr>
              <a:t>“Son of man, how does the wood of the vine surpass any wood, the vine branch that is among the trees of the forest? Is wood taken from it to make anything? Do people take a peg from it to hang any vessel on it? Behold, it is given to the fire for fuel. When the fire has consumed both ends </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of it, and the middle of it is charred, is it useful </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for anything?”</a:t>
            </a:r>
            <a:br>
              <a:rPr lang="en-US" sz="3200" dirty="0">
                <a:solidFill>
                  <a:srgbClr val="494504"/>
                </a:solidFill>
                <a:latin typeface="Candara Light" panose="020E0502030303020204" pitchFamily="34" charset="0"/>
              </a:rPr>
            </a:br>
            <a:endParaRPr lang="en-US" sz="3200" dirty="0">
              <a:solidFill>
                <a:srgbClr val="494504"/>
              </a:solidFill>
              <a:latin typeface="Candara Light" panose="020E0502030303020204" pitchFamily="34" charset="0"/>
            </a:endParaRPr>
          </a:p>
          <a:p>
            <a:r>
              <a:rPr lang="en-US" sz="3200" dirty="0">
                <a:solidFill>
                  <a:srgbClr val="494504"/>
                </a:solidFill>
                <a:latin typeface="Candara Light" panose="020E0502030303020204" pitchFamily="34" charset="0"/>
              </a:rPr>
              <a:t>Ezekiel 15:2-4</a:t>
            </a:r>
          </a:p>
        </p:txBody>
      </p:sp>
    </p:spTree>
    <p:extLst>
      <p:ext uri="{BB962C8B-B14F-4D97-AF65-F5344CB8AC3E}">
        <p14:creationId xmlns:p14="http://schemas.microsoft.com/office/powerpoint/2010/main" val="3184737105"/>
      </p:ext>
    </p:extLst>
  </p:cSld>
  <p:clrMapOvr>
    <a:masterClrMapping/>
  </p:clrMapOvr>
  <p:transition spd="slow">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212437" y="230910"/>
            <a:ext cx="8719125" cy="2215991"/>
          </a:xfrm>
          <a:prstGeom prst="rect">
            <a:avLst/>
          </a:prstGeom>
          <a:noFill/>
        </p:spPr>
        <p:txBody>
          <a:bodyPr wrap="square" rtlCol="0">
            <a:spAutoFit/>
          </a:bodyPr>
          <a:lstStyle/>
          <a:p>
            <a:pPr>
              <a:spcAft>
                <a:spcPts val="1200"/>
              </a:spcAft>
            </a:pPr>
            <a:r>
              <a:rPr lang="en-US" sz="3200" dirty="0">
                <a:solidFill>
                  <a:srgbClr val="494504"/>
                </a:solidFill>
                <a:latin typeface="Candara Light" panose="020E0502030303020204" pitchFamily="34" charset="0"/>
              </a:rPr>
              <a:t>I am the vine, you are the branches. Whoever abides in me and I in him, he it is that bears much fruit, for apart from me you can do nothing.</a:t>
            </a:r>
          </a:p>
          <a:p>
            <a:pPr>
              <a:spcAft>
                <a:spcPts val="1200"/>
              </a:spcAft>
            </a:pPr>
            <a:r>
              <a:rPr lang="en-US" sz="3200" dirty="0">
                <a:solidFill>
                  <a:srgbClr val="494504"/>
                </a:solidFill>
                <a:latin typeface="Candara Light" panose="020E0502030303020204" pitchFamily="34" charset="0"/>
              </a:rPr>
              <a:t>John 15:5</a:t>
            </a:r>
          </a:p>
        </p:txBody>
      </p:sp>
    </p:spTree>
    <p:extLst>
      <p:ext uri="{BB962C8B-B14F-4D97-AF65-F5344CB8AC3E}">
        <p14:creationId xmlns:p14="http://schemas.microsoft.com/office/powerpoint/2010/main" val="4147083014"/>
      </p:ext>
    </p:extLst>
  </p:cSld>
  <p:clrMapOvr>
    <a:masterClrMapping/>
  </p:clrMapOvr>
  <p:transition spd="slow">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221675" y="212437"/>
            <a:ext cx="8007925" cy="1646605"/>
          </a:xfrm>
          <a:prstGeom prst="rect">
            <a:avLst/>
          </a:prstGeom>
          <a:noFill/>
        </p:spPr>
        <p:txBody>
          <a:bodyPr wrap="square" rtlCol="0">
            <a:spAutoFit/>
          </a:bodyPr>
          <a:lstStyle/>
          <a:p>
            <a:pPr>
              <a:spcAft>
                <a:spcPts val="600"/>
              </a:spcAft>
            </a:pPr>
            <a:r>
              <a:rPr lang="en-US" sz="3200" dirty="0">
                <a:solidFill>
                  <a:srgbClr val="494504"/>
                </a:solidFill>
                <a:latin typeface="Candara Light" panose="020E0502030303020204" pitchFamily="34" charset="0"/>
              </a:rPr>
              <a:t>By this my Father is glorified, that you bear much fruit and so prove to be my disciples.</a:t>
            </a:r>
          </a:p>
          <a:p>
            <a:pPr>
              <a:spcAft>
                <a:spcPts val="600"/>
              </a:spcAft>
            </a:pPr>
            <a:r>
              <a:rPr lang="en-US" sz="3200" dirty="0">
                <a:solidFill>
                  <a:srgbClr val="494504"/>
                </a:solidFill>
                <a:latin typeface="Candara Light" panose="020E0502030303020204" pitchFamily="34" charset="0"/>
              </a:rPr>
              <a:t>John 15:8</a:t>
            </a:r>
          </a:p>
        </p:txBody>
      </p:sp>
      <p:sp>
        <p:nvSpPr>
          <p:cNvPr id="5" name="TextBox 4">
            <a:extLst>
              <a:ext uri="{FF2B5EF4-FFF2-40B4-BE49-F238E27FC236}">
                <a16:creationId xmlns:a16="http://schemas.microsoft.com/office/drawing/2014/main" id="{1E5D25E2-FD89-4D8C-94FC-F7F81DF69A30}"/>
              </a:ext>
            </a:extLst>
          </p:cNvPr>
          <p:cNvSpPr txBox="1"/>
          <p:nvPr/>
        </p:nvSpPr>
        <p:spPr>
          <a:xfrm>
            <a:off x="221674" y="2397948"/>
            <a:ext cx="8007925" cy="1646605"/>
          </a:xfrm>
          <a:prstGeom prst="rect">
            <a:avLst/>
          </a:prstGeom>
          <a:noFill/>
        </p:spPr>
        <p:txBody>
          <a:bodyPr wrap="square" rtlCol="0">
            <a:spAutoFit/>
          </a:bodyPr>
          <a:lstStyle/>
          <a:p>
            <a:pPr>
              <a:spcAft>
                <a:spcPts val="600"/>
              </a:spcAft>
            </a:pPr>
            <a:r>
              <a:rPr lang="en-US" sz="3200" dirty="0">
                <a:solidFill>
                  <a:srgbClr val="494504"/>
                </a:solidFill>
                <a:latin typeface="Candara Light" panose="020E0502030303020204" pitchFamily="34" charset="0"/>
              </a:rPr>
              <a:t>I am the true vine,</a:t>
            </a:r>
            <a:br>
              <a:rPr lang="en-US" sz="3200" dirty="0">
                <a:solidFill>
                  <a:srgbClr val="494504"/>
                </a:solidFill>
                <a:latin typeface="Candara Light" panose="020E0502030303020204" pitchFamily="34" charset="0"/>
              </a:rPr>
            </a:br>
            <a:r>
              <a:rPr lang="en-US" sz="3200" dirty="0">
                <a:solidFill>
                  <a:srgbClr val="494504"/>
                </a:solidFill>
                <a:latin typeface="Candara Light" panose="020E0502030303020204" pitchFamily="34" charset="0"/>
              </a:rPr>
              <a:t>and my Father is the vinedresser.</a:t>
            </a:r>
          </a:p>
          <a:p>
            <a:pPr>
              <a:spcAft>
                <a:spcPts val="600"/>
              </a:spcAft>
            </a:pPr>
            <a:r>
              <a:rPr lang="en-US" sz="3200" dirty="0">
                <a:solidFill>
                  <a:srgbClr val="494504"/>
                </a:solidFill>
                <a:latin typeface="Candara Light" panose="020E0502030303020204" pitchFamily="34" charset="0"/>
              </a:rPr>
              <a:t>John 15:1</a:t>
            </a:r>
          </a:p>
        </p:txBody>
      </p:sp>
    </p:spTree>
    <p:extLst>
      <p:ext uri="{BB962C8B-B14F-4D97-AF65-F5344CB8AC3E}">
        <p14:creationId xmlns:p14="http://schemas.microsoft.com/office/powerpoint/2010/main" val="3232902860"/>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451C1-9725-450A-A94B-4F5C326AB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1235E41E-4513-4A0C-ADDB-FBDF5546558D}"/>
              </a:ext>
            </a:extLst>
          </p:cNvPr>
          <p:cNvSpPr txBox="1"/>
          <p:nvPr/>
        </p:nvSpPr>
        <p:spPr>
          <a:xfrm>
            <a:off x="221675" y="212437"/>
            <a:ext cx="8007925" cy="830997"/>
          </a:xfrm>
          <a:prstGeom prst="rect">
            <a:avLst/>
          </a:prstGeom>
          <a:noFill/>
        </p:spPr>
        <p:txBody>
          <a:bodyPr wrap="square" rtlCol="0">
            <a:spAutoFit/>
          </a:bodyPr>
          <a:lstStyle/>
          <a:p>
            <a:pPr>
              <a:spcAft>
                <a:spcPts val="600"/>
              </a:spcAft>
            </a:pPr>
            <a:r>
              <a:rPr lang="en-US" sz="4800" dirty="0">
                <a:solidFill>
                  <a:srgbClr val="494504"/>
                </a:solidFill>
                <a:latin typeface="Candara" panose="020E0502030303020204" pitchFamily="34" charset="0"/>
              </a:rPr>
              <a:t>How do I Abide in the Vine?</a:t>
            </a:r>
          </a:p>
        </p:txBody>
      </p:sp>
      <p:sp>
        <p:nvSpPr>
          <p:cNvPr id="6" name="TextBox 5">
            <a:extLst>
              <a:ext uri="{FF2B5EF4-FFF2-40B4-BE49-F238E27FC236}">
                <a16:creationId xmlns:a16="http://schemas.microsoft.com/office/drawing/2014/main" id="{F412AAF7-842A-4DA8-BAE4-08B675ED48A5}"/>
              </a:ext>
            </a:extLst>
          </p:cNvPr>
          <p:cNvSpPr txBox="1"/>
          <p:nvPr/>
        </p:nvSpPr>
        <p:spPr>
          <a:xfrm>
            <a:off x="568037" y="1043434"/>
            <a:ext cx="8007925" cy="830997"/>
          </a:xfrm>
          <a:prstGeom prst="rect">
            <a:avLst/>
          </a:prstGeom>
          <a:noFill/>
        </p:spPr>
        <p:txBody>
          <a:bodyPr wrap="square" rtlCol="0">
            <a:spAutoFit/>
          </a:bodyPr>
          <a:lstStyle/>
          <a:p>
            <a:pPr>
              <a:spcAft>
                <a:spcPts val="600"/>
              </a:spcAft>
            </a:pPr>
            <a:r>
              <a:rPr lang="en-US" sz="4800" dirty="0">
                <a:solidFill>
                  <a:srgbClr val="494504"/>
                </a:solidFill>
                <a:latin typeface="Candara Light" panose="020E0502030303020204" pitchFamily="34" charset="0"/>
              </a:rPr>
              <a:t>Abide in the Word</a:t>
            </a:r>
          </a:p>
        </p:txBody>
      </p:sp>
    </p:spTree>
    <p:extLst>
      <p:ext uri="{BB962C8B-B14F-4D97-AF65-F5344CB8AC3E}">
        <p14:creationId xmlns:p14="http://schemas.microsoft.com/office/powerpoint/2010/main" val="463383062"/>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1303</Words>
  <Application>Microsoft Office PowerPoint</Application>
  <PresentationFormat>On-screen Show (4:3)</PresentationFormat>
  <Paragraphs>81</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Candara</vt:lpstr>
      <vt:lpstr>Candara Light</vt:lpstr>
      <vt:lpstr>Gigi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Crozier</dc:creator>
  <cp:lastModifiedBy>Edwin Crozier</cp:lastModifiedBy>
  <cp:revision>9</cp:revision>
  <dcterms:created xsi:type="dcterms:W3CDTF">2020-12-06T01:54:38Z</dcterms:created>
  <dcterms:modified xsi:type="dcterms:W3CDTF">2020-12-06T02:58:13Z</dcterms:modified>
</cp:coreProperties>
</file>