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57" r:id="rId3"/>
    <p:sldId id="259" r:id="rId4"/>
    <p:sldId id="260" r:id="rId5"/>
    <p:sldId id="261" r:id="rId6"/>
    <p:sldId id="258" r:id="rId7"/>
    <p:sldId id="262" r:id="rId8"/>
    <p:sldId id="263" r:id="rId9"/>
    <p:sldId id="264" r:id="rId10"/>
    <p:sldId id="265" r:id="rId11"/>
    <p:sldId id="266" r:id="rId12"/>
    <p:sldId id="275" r:id="rId13"/>
    <p:sldId id="267" r:id="rId14"/>
    <p:sldId id="276" r:id="rId15"/>
    <p:sldId id="268" r:id="rId16"/>
    <p:sldId id="270" r:id="rId17"/>
    <p:sldId id="269" r:id="rId18"/>
    <p:sldId id="277" r:id="rId19"/>
    <p:sldId id="271" r:id="rId20"/>
    <p:sldId id="272" r:id="rId21"/>
    <p:sldId id="273" r:id="rId22"/>
    <p:sldId id="274" r:id="rId23"/>
  </p:sldIdLst>
  <p:sldSz cx="9144000" cy="6858000" type="screen4x3"/>
  <p:notesSz cx="6858000" cy="9144000"/>
  <p:embeddedFontLst>
    <p:embeddedFont>
      <p:font typeface="AvenirLT-Medium" panose="020B0603020203020204" pitchFamily="34" charset="0"/>
      <p:regular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40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23940A-BD77-4C08-9C71-0BC5536AC7DA}"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1896108947"/>
      </p:ext>
    </p:extLst>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3940A-BD77-4C08-9C71-0BC5536AC7DA}"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753014641"/>
      </p:ext>
    </p:extLst>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3940A-BD77-4C08-9C71-0BC5536AC7DA}"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961362231"/>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3940A-BD77-4C08-9C71-0BC5536AC7DA}"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1392764145"/>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23940A-BD77-4C08-9C71-0BC5536AC7DA}"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856468925"/>
      </p:ext>
    </p:extLst>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23940A-BD77-4C08-9C71-0BC5536AC7DA}" type="datetimeFigureOut">
              <a:rPr lang="en-US" smtClean="0"/>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2422950684"/>
      </p:ext>
    </p:extLst>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23940A-BD77-4C08-9C71-0BC5536AC7DA}" type="datetimeFigureOut">
              <a:rPr lang="en-US" smtClean="0"/>
              <a:t>6/16/2021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2741624434"/>
      </p:ext>
    </p:extLst>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23940A-BD77-4C08-9C71-0BC5536AC7DA}" type="datetimeFigureOut">
              <a:rPr lang="en-US" smtClean="0"/>
              <a:t>6/16/2021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1707491109"/>
      </p:ext>
    </p:extLst>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3940A-BD77-4C08-9C71-0BC5536AC7DA}" type="datetimeFigureOut">
              <a:rPr lang="en-US" smtClean="0"/>
              <a:t>6/16/2021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2167934270"/>
      </p:ext>
    </p:extLst>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23940A-BD77-4C08-9C71-0BC5536AC7DA}" type="datetimeFigureOut">
              <a:rPr lang="en-US" smtClean="0"/>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3902829103"/>
      </p:ext>
    </p:extLst>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23940A-BD77-4C08-9C71-0BC5536AC7DA}" type="datetimeFigureOut">
              <a:rPr lang="en-US" smtClean="0"/>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625870931"/>
      </p:ext>
    </p:extLst>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3940A-BD77-4C08-9C71-0BC5536AC7DA}" type="datetimeFigureOut">
              <a:rPr lang="en-US" smtClean="0"/>
              <a:t>6/16/2021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FE3D9-E5DA-478B-BC55-D336E07AFB0F}" type="slidenum">
              <a:rPr lang="en-US" smtClean="0"/>
              <a:t>‹#›</a:t>
            </a:fld>
            <a:endParaRPr lang="en-US"/>
          </a:p>
        </p:txBody>
      </p:sp>
    </p:spTree>
    <p:extLst>
      <p:ext uri="{BB962C8B-B14F-4D97-AF65-F5344CB8AC3E}">
        <p14:creationId xmlns:p14="http://schemas.microsoft.com/office/powerpoint/2010/main" val="1693729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CD2F9C-3907-4DC4-989B-C5CBE5988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a:extLst>
              <a:ext uri="{FF2B5EF4-FFF2-40B4-BE49-F238E27FC236}">
                <a16:creationId xmlns:a16="http://schemas.microsoft.com/office/drawing/2014/main" id="{33219472-6BD6-4C76-B1E3-89FB54B976FB}"/>
              </a:ext>
            </a:extLst>
          </p:cNvPr>
          <p:cNvSpPr txBox="1"/>
          <p:nvPr/>
        </p:nvSpPr>
        <p:spPr>
          <a:xfrm>
            <a:off x="300638" y="288237"/>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13" name="TextBox 12">
            <a:extLst>
              <a:ext uri="{FF2B5EF4-FFF2-40B4-BE49-F238E27FC236}">
                <a16:creationId xmlns:a16="http://schemas.microsoft.com/office/drawing/2014/main" id="{C0867C89-A26E-49B6-8007-2CB30A415E80}"/>
              </a:ext>
            </a:extLst>
          </p:cNvPr>
          <p:cNvSpPr txBox="1"/>
          <p:nvPr/>
        </p:nvSpPr>
        <p:spPr>
          <a:xfrm>
            <a:off x="6024952" y="1255647"/>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Tree>
    <p:extLst>
      <p:ext uri="{BB962C8B-B14F-4D97-AF65-F5344CB8AC3E}">
        <p14:creationId xmlns:p14="http://schemas.microsoft.com/office/powerpoint/2010/main" val="4202690374"/>
      </p:ext>
    </p:extLst>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300638" y="288237"/>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6024952" y="1255647"/>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2042309" y="5923432"/>
            <a:ext cx="505939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A Kingdom First Prayer</a:t>
            </a:r>
          </a:p>
        </p:txBody>
      </p:sp>
      <p:sp>
        <p:nvSpPr>
          <p:cNvPr id="7" name="TextBox 6">
            <a:extLst>
              <a:ext uri="{FF2B5EF4-FFF2-40B4-BE49-F238E27FC236}">
                <a16:creationId xmlns:a16="http://schemas.microsoft.com/office/drawing/2014/main" id="{A2E0F3DE-DA0B-4589-AD75-A10BE6EC921B}"/>
              </a:ext>
            </a:extLst>
          </p:cNvPr>
          <p:cNvSpPr txBox="1"/>
          <p:nvPr/>
        </p:nvSpPr>
        <p:spPr>
          <a:xfrm>
            <a:off x="300639" y="1897729"/>
            <a:ext cx="8542723" cy="3970318"/>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…give me neither poverty nor riches; feed me with the food that is needful for me, lest I be full and deny you and say, “Who is the Lord?” or lest I be poor and steal and profane the name of my God.</a:t>
            </a:r>
          </a:p>
          <a:p>
            <a:pPr algn="r"/>
            <a:r>
              <a:rPr lang="en-US" sz="3600" dirty="0">
                <a:solidFill>
                  <a:srgbClr val="FFFF00"/>
                </a:solidFill>
                <a:latin typeface="AvenirLT-Medium" panose="020B0603020203020204" pitchFamily="34" charset="0"/>
              </a:rPr>
              <a:t>Proverbs 30:8-9 (ESV)</a:t>
            </a:r>
            <a:endParaRPr lang="en-US" sz="36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300090824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300638" y="288237"/>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6024952" y="1255647"/>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2042309" y="5923432"/>
            <a:ext cx="505939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A Kingdom First Prayer</a:t>
            </a:r>
          </a:p>
        </p:txBody>
      </p:sp>
      <p:sp>
        <p:nvSpPr>
          <p:cNvPr id="7" name="TextBox 6">
            <a:extLst>
              <a:ext uri="{FF2B5EF4-FFF2-40B4-BE49-F238E27FC236}">
                <a16:creationId xmlns:a16="http://schemas.microsoft.com/office/drawing/2014/main" id="{A2E0F3DE-DA0B-4589-AD75-A10BE6EC921B}"/>
              </a:ext>
            </a:extLst>
          </p:cNvPr>
          <p:cNvSpPr txBox="1"/>
          <p:nvPr/>
        </p:nvSpPr>
        <p:spPr>
          <a:xfrm>
            <a:off x="300639" y="1897729"/>
            <a:ext cx="8542723" cy="646331"/>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Give us this day our daily bread</a:t>
            </a:r>
            <a:endParaRPr lang="en-US" sz="3600" dirty="0">
              <a:solidFill>
                <a:schemeClr val="bg1"/>
              </a:solidFill>
              <a:latin typeface="AvenirLT-Medium" panose="020B0603020203020204" pitchFamily="34" charset="0"/>
            </a:endParaRPr>
          </a:p>
        </p:txBody>
      </p:sp>
      <p:sp>
        <p:nvSpPr>
          <p:cNvPr id="10" name="TextBox 9">
            <a:extLst>
              <a:ext uri="{FF2B5EF4-FFF2-40B4-BE49-F238E27FC236}">
                <a16:creationId xmlns:a16="http://schemas.microsoft.com/office/drawing/2014/main" id="{08C75DC3-2ABB-4FA7-A46C-7F3EBBDD51DB}"/>
              </a:ext>
            </a:extLst>
          </p:cNvPr>
          <p:cNvSpPr txBox="1"/>
          <p:nvPr/>
        </p:nvSpPr>
        <p:spPr>
          <a:xfrm>
            <a:off x="601277" y="2729447"/>
            <a:ext cx="8542723" cy="1200329"/>
          </a:xfrm>
          <a:prstGeom prst="rect">
            <a:avLst/>
          </a:prstGeom>
          <a:noFill/>
        </p:spPr>
        <p:txBody>
          <a:bodyPr wrap="square" rtlCol="0">
            <a:spAutoFit/>
          </a:bodyPr>
          <a:lstStyle/>
          <a:p>
            <a:r>
              <a:rPr lang="en-US" sz="3600" dirty="0">
                <a:solidFill>
                  <a:schemeClr val="bg1"/>
                </a:solidFill>
                <a:latin typeface="AvenirLT-Medium" panose="020B0603020203020204" pitchFamily="34" charset="0"/>
              </a:rPr>
              <a:t>Our Father in heaven, </a:t>
            </a:r>
          </a:p>
          <a:p>
            <a:r>
              <a:rPr lang="en-US" sz="3600" dirty="0">
                <a:solidFill>
                  <a:schemeClr val="bg1"/>
                </a:solidFill>
                <a:latin typeface="AvenirLT-Medium" panose="020B0603020203020204" pitchFamily="34" charset="0"/>
              </a:rPr>
              <a:t>hallowed be your name.</a:t>
            </a:r>
          </a:p>
        </p:txBody>
      </p:sp>
    </p:spTree>
    <p:extLst>
      <p:ext uri="{BB962C8B-B14F-4D97-AF65-F5344CB8AC3E}">
        <p14:creationId xmlns:p14="http://schemas.microsoft.com/office/powerpoint/2010/main" val="380205203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300638" y="288237"/>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6024952" y="1255647"/>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2042309" y="5923432"/>
            <a:ext cx="505939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A Kingdom First Prayer</a:t>
            </a:r>
          </a:p>
        </p:txBody>
      </p:sp>
      <p:sp>
        <p:nvSpPr>
          <p:cNvPr id="7" name="TextBox 6">
            <a:extLst>
              <a:ext uri="{FF2B5EF4-FFF2-40B4-BE49-F238E27FC236}">
                <a16:creationId xmlns:a16="http://schemas.microsoft.com/office/drawing/2014/main" id="{A2E0F3DE-DA0B-4589-AD75-A10BE6EC921B}"/>
              </a:ext>
            </a:extLst>
          </p:cNvPr>
          <p:cNvSpPr txBox="1"/>
          <p:nvPr/>
        </p:nvSpPr>
        <p:spPr>
          <a:xfrm>
            <a:off x="300639" y="1897729"/>
            <a:ext cx="8542723" cy="646331"/>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Give us this day our daily bread</a:t>
            </a:r>
            <a:endParaRPr lang="en-US" sz="3600" dirty="0">
              <a:solidFill>
                <a:schemeClr val="bg1"/>
              </a:solidFill>
              <a:latin typeface="AvenirLT-Medium" panose="020B0603020203020204" pitchFamily="34" charset="0"/>
            </a:endParaRPr>
          </a:p>
        </p:txBody>
      </p:sp>
      <p:sp>
        <p:nvSpPr>
          <p:cNvPr id="8" name="TextBox 7">
            <a:extLst>
              <a:ext uri="{FF2B5EF4-FFF2-40B4-BE49-F238E27FC236}">
                <a16:creationId xmlns:a16="http://schemas.microsoft.com/office/drawing/2014/main" id="{67046F90-7C63-4178-BF81-13FF302DF83C}"/>
              </a:ext>
            </a:extLst>
          </p:cNvPr>
          <p:cNvSpPr txBox="1"/>
          <p:nvPr/>
        </p:nvSpPr>
        <p:spPr>
          <a:xfrm>
            <a:off x="2223440" y="3104326"/>
            <a:ext cx="4697120" cy="2308324"/>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Kingdom</a:t>
            </a:r>
          </a:p>
          <a:p>
            <a:pPr algn="ctr"/>
            <a:r>
              <a:rPr lang="en-US" sz="7200" dirty="0">
                <a:solidFill>
                  <a:schemeClr val="bg1"/>
                </a:solidFill>
                <a:latin typeface="AvenirLT-Medium" panose="020B0603020203020204" pitchFamily="34" charset="0"/>
              </a:rPr>
              <a:t>Motivation</a:t>
            </a:r>
          </a:p>
        </p:txBody>
      </p:sp>
    </p:spTree>
    <p:extLst>
      <p:ext uri="{BB962C8B-B14F-4D97-AF65-F5344CB8AC3E}">
        <p14:creationId xmlns:p14="http://schemas.microsoft.com/office/powerpoint/2010/main" val="2820627013"/>
      </p:ext>
    </p:extLst>
  </p:cSld>
  <p:clrMapOvr>
    <a:masterClrMapping/>
  </p:clrMapOvr>
  <p:transition spd="slow">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300638" y="288237"/>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6024952" y="1255647"/>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2042309" y="5923432"/>
            <a:ext cx="505939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A Kingdom First Prayer</a:t>
            </a:r>
          </a:p>
        </p:txBody>
      </p:sp>
      <p:sp>
        <p:nvSpPr>
          <p:cNvPr id="7" name="TextBox 6">
            <a:extLst>
              <a:ext uri="{FF2B5EF4-FFF2-40B4-BE49-F238E27FC236}">
                <a16:creationId xmlns:a16="http://schemas.microsoft.com/office/drawing/2014/main" id="{A2E0F3DE-DA0B-4589-AD75-A10BE6EC921B}"/>
              </a:ext>
            </a:extLst>
          </p:cNvPr>
          <p:cNvSpPr txBox="1"/>
          <p:nvPr/>
        </p:nvSpPr>
        <p:spPr>
          <a:xfrm>
            <a:off x="300639" y="1897729"/>
            <a:ext cx="8542723" cy="1200329"/>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And forgive us our debts, </a:t>
            </a:r>
          </a:p>
          <a:p>
            <a:r>
              <a:rPr lang="en-US" sz="3600" dirty="0">
                <a:solidFill>
                  <a:srgbClr val="FFFF00"/>
                </a:solidFill>
                <a:latin typeface="AvenirLT-Medium" panose="020B0603020203020204" pitchFamily="34" charset="0"/>
              </a:rPr>
              <a:t>as we also have forgiven our debtors.</a:t>
            </a:r>
            <a:endParaRPr lang="en-US" sz="3600" dirty="0">
              <a:solidFill>
                <a:schemeClr val="bg1"/>
              </a:solidFill>
              <a:latin typeface="AvenirLT-Medium" panose="020B0603020203020204" pitchFamily="34" charset="0"/>
            </a:endParaRPr>
          </a:p>
        </p:txBody>
      </p:sp>
      <p:sp>
        <p:nvSpPr>
          <p:cNvPr id="9" name="TextBox 8">
            <a:extLst>
              <a:ext uri="{FF2B5EF4-FFF2-40B4-BE49-F238E27FC236}">
                <a16:creationId xmlns:a16="http://schemas.microsoft.com/office/drawing/2014/main" id="{D42F7610-158E-481E-B59A-A717ED06D9B0}"/>
              </a:ext>
            </a:extLst>
          </p:cNvPr>
          <p:cNvSpPr txBox="1"/>
          <p:nvPr/>
        </p:nvSpPr>
        <p:spPr>
          <a:xfrm>
            <a:off x="601277" y="3365552"/>
            <a:ext cx="8542723" cy="1200329"/>
          </a:xfrm>
          <a:prstGeom prst="rect">
            <a:avLst/>
          </a:prstGeom>
          <a:noFill/>
        </p:spPr>
        <p:txBody>
          <a:bodyPr wrap="square" rtlCol="0">
            <a:spAutoFit/>
          </a:bodyPr>
          <a:lstStyle/>
          <a:p>
            <a:r>
              <a:rPr lang="en-US" sz="3600" dirty="0">
                <a:solidFill>
                  <a:schemeClr val="bg1"/>
                </a:solidFill>
                <a:latin typeface="AvenirLT-Medium" panose="020B0603020203020204" pitchFamily="34" charset="0"/>
              </a:rPr>
              <a:t>Our Father in heaven, </a:t>
            </a:r>
          </a:p>
          <a:p>
            <a:r>
              <a:rPr lang="en-US" sz="3600" dirty="0">
                <a:solidFill>
                  <a:schemeClr val="bg1"/>
                </a:solidFill>
                <a:latin typeface="AvenirLT-Medium" panose="020B0603020203020204" pitchFamily="34" charset="0"/>
              </a:rPr>
              <a:t>…your kingdom come…</a:t>
            </a:r>
          </a:p>
        </p:txBody>
      </p:sp>
    </p:spTree>
    <p:extLst>
      <p:ext uri="{BB962C8B-B14F-4D97-AF65-F5344CB8AC3E}">
        <p14:creationId xmlns:p14="http://schemas.microsoft.com/office/powerpoint/2010/main" val="32482063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300638" y="288237"/>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6024952" y="1255647"/>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2042309" y="5923432"/>
            <a:ext cx="505939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A Kingdom First Prayer</a:t>
            </a:r>
          </a:p>
        </p:txBody>
      </p:sp>
      <p:sp>
        <p:nvSpPr>
          <p:cNvPr id="7" name="TextBox 6">
            <a:extLst>
              <a:ext uri="{FF2B5EF4-FFF2-40B4-BE49-F238E27FC236}">
                <a16:creationId xmlns:a16="http://schemas.microsoft.com/office/drawing/2014/main" id="{A2E0F3DE-DA0B-4589-AD75-A10BE6EC921B}"/>
              </a:ext>
            </a:extLst>
          </p:cNvPr>
          <p:cNvSpPr txBox="1"/>
          <p:nvPr/>
        </p:nvSpPr>
        <p:spPr>
          <a:xfrm>
            <a:off x="300639" y="1897729"/>
            <a:ext cx="8542723" cy="1200329"/>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And forgive us our debts, </a:t>
            </a:r>
          </a:p>
          <a:p>
            <a:r>
              <a:rPr lang="en-US" sz="3600" dirty="0">
                <a:solidFill>
                  <a:srgbClr val="FFFF00"/>
                </a:solidFill>
                <a:latin typeface="AvenirLT-Medium" panose="020B0603020203020204" pitchFamily="34" charset="0"/>
              </a:rPr>
              <a:t>as we also have forgiven our debtors.</a:t>
            </a:r>
            <a:endParaRPr lang="en-US" sz="3600" dirty="0">
              <a:solidFill>
                <a:schemeClr val="bg1"/>
              </a:solidFill>
              <a:latin typeface="AvenirLT-Medium" panose="020B0603020203020204" pitchFamily="34" charset="0"/>
            </a:endParaRPr>
          </a:p>
        </p:txBody>
      </p:sp>
      <p:sp>
        <p:nvSpPr>
          <p:cNvPr id="8" name="TextBox 7">
            <a:extLst>
              <a:ext uri="{FF2B5EF4-FFF2-40B4-BE49-F238E27FC236}">
                <a16:creationId xmlns:a16="http://schemas.microsoft.com/office/drawing/2014/main" id="{17BCA92D-847E-498A-BC91-C8C6089B5CDB}"/>
              </a:ext>
            </a:extLst>
          </p:cNvPr>
          <p:cNvSpPr txBox="1"/>
          <p:nvPr/>
        </p:nvSpPr>
        <p:spPr>
          <a:xfrm>
            <a:off x="2128863" y="3104326"/>
            <a:ext cx="4886274" cy="2308324"/>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Kingdom</a:t>
            </a:r>
          </a:p>
          <a:p>
            <a:pPr algn="ctr"/>
            <a:r>
              <a:rPr lang="en-US" sz="7200" dirty="0">
                <a:solidFill>
                  <a:schemeClr val="bg1"/>
                </a:solidFill>
                <a:latin typeface="AvenirLT-Medium" panose="020B0603020203020204" pitchFamily="34" charset="0"/>
              </a:rPr>
              <a:t>Submission</a:t>
            </a:r>
          </a:p>
        </p:txBody>
      </p:sp>
    </p:spTree>
    <p:extLst>
      <p:ext uri="{BB962C8B-B14F-4D97-AF65-F5344CB8AC3E}">
        <p14:creationId xmlns:p14="http://schemas.microsoft.com/office/powerpoint/2010/main" val="790134809"/>
      </p:ext>
    </p:extLst>
  </p:cSld>
  <p:clrMapOvr>
    <a:masterClrMapping/>
  </p:clrMapOvr>
  <p:transition spd="slow">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300638" y="288237"/>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6024952" y="1255647"/>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2042309" y="5923432"/>
            <a:ext cx="505939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A Kingdom First Prayer</a:t>
            </a:r>
          </a:p>
        </p:txBody>
      </p:sp>
      <p:sp>
        <p:nvSpPr>
          <p:cNvPr id="7" name="TextBox 6">
            <a:extLst>
              <a:ext uri="{FF2B5EF4-FFF2-40B4-BE49-F238E27FC236}">
                <a16:creationId xmlns:a16="http://schemas.microsoft.com/office/drawing/2014/main" id="{A2E0F3DE-DA0B-4589-AD75-A10BE6EC921B}"/>
              </a:ext>
            </a:extLst>
          </p:cNvPr>
          <p:cNvSpPr txBox="1"/>
          <p:nvPr/>
        </p:nvSpPr>
        <p:spPr>
          <a:xfrm>
            <a:off x="300639" y="1897729"/>
            <a:ext cx="8542723" cy="1200329"/>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And lead us not into temptation, </a:t>
            </a:r>
          </a:p>
          <a:p>
            <a:r>
              <a:rPr lang="en-US" sz="3600" dirty="0">
                <a:solidFill>
                  <a:srgbClr val="FFFF00"/>
                </a:solidFill>
                <a:latin typeface="AvenirLT-Medium" panose="020B0603020203020204" pitchFamily="34" charset="0"/>
              </a:rPr>
              <a:t>but deliver us from evil</a:t>
            </a:r>
            <a:endParaRPr lang="en-US" sz="3600" dirty="0">
              <a:solidFill>
                <a:schemeClr val="bg1"/>
              </a:solidFill>
              <a:latin typeface="AvenirLT-Medium" panose="020B0603020203020204" pitchFamily="34" charset="0"/>
            </a:endParaRPr>
          </a:p>
        </p:txBody>
      </p:sp>
      <p:sp>
        <p:nvSpPr>
          <p:cNvPr id="9" name="TextBox 8">
            <a:extLst>
              <a:ext uri="{FF2B5EF4-FFF2-40B4-BE49-F238E27FC236}">
                <a16:creationId xmlns:a16="http://schemas.microsoft.com/office/drawing/2014/main" id="{429C13F0-E258-43AB-9B4D-A791CF9B6562}"/>
              </a:ext>
            </a:extLst>
          </p:cNvPr>
          <p:cNvSpPr txBox="1"/>
          <p:nvPr/>
        </p:nvSpPr>
        <p:spPr>
          <a:xfrm>
            <a:off x="601277" y="3181784"/>
            <a:ext cx="8542723" cy="2708434"/>
          </a:xfrm>
          <a:prstGeom prst="rect">
            <a:avLst/>
          </a:prstGeom>
          <a:noFill/>
        </p:spPr>
        <p:txBody>
          <a:bodyPr wrap="square" rtlCol="0">
            <a:spAutoFit/>
          </a:bodyPr>
          <a:lstStyle/>
          <a:p>
            <a:pPr algn="r">
              <a:spcAft>
                <a:spcPts val="1800"/>
              </a:spcAft>
            </a:pPr>
            <a:r>
              <a:rPr lang="en-US" sz="2800" dirty="0">
                <a:solidFill>
                  <a:schemeClr val="bg1"/>
                </a:solidFill>
                <a:latin typeface="AvenirLT-Medium" panose="020B0603020203020204" pitchFamily="34" charset="0"/>
              </a:rPr>
              <a:t>Lord, I’m following Your lead. I’m going wherever you take me.</a:t>
            </a:r>
          </a:p>
          <a:p>
            <a:pPr algn="r">
              <a:spcAft>
                <a:spcPts val="1800"/>
              </a:spcAft>
            </a:pPr>
            <a:r>
              <a:rPr lang="en-US" sz="2800" dirty="0">
                <a:solidFill>
                  <a:schemeClr val="bg1"/>
                </a:solidFill>
                <a:latin typeface="AvenirLT-Medium" panose="020B0603020203020204" pitchFamily="34" charset="0"/>
              </a:rPr>
              <a:t>Lord, I don’t want to do wrong. I want to do right.</a:t>
            </a:r>
          </a:p>
          <a:p>
            <a:pPr algn="r">
              <a:spcAft>
                <a:spcPts val="1800"/>
              </a:spcAft>
            </a:pPr>
            <a:r>
              <a:rPr lang="en-US" sz="2800" dirty="0">
                <a:solidFill>
                  <a:schemeClr val="bg1"/>
                </a:solidFill>
                <a:latin typeface="AvenirLT-Medium" panose="020B0603020203020204" pitchFamily="34" charset="0"/>
              </a:rPr>
              <a:t>Lord, if You don’t lead me in your paths, I’m going to wander off.</a:t>
            </a:r>
          </a:p>
        </p:txBody>
      </p:sp>
    </p:spTree>
    <p:extLst>
      <p:ext uri="{BB962C8B-B14F-4D97-AF65-F5344CB8AC3E}">
        <p14:creationId xmlns:p14="http://schemas.microsoft.com/office/powerpoint/2010/main" val="287621864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wipe(left)">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wipe(left)">
                                      <p:cBhvr>
                                        <p:cTn id="19" dur="5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wipe(left)">
                                      <p:cBhvr>
                                        <p:cTn id="24"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300638" y="288237"/>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6024952" y="1255647"/>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2042309" y="5923432"/>
            <a:ext cx="505939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A Kingdom First Prayer</a:t>
            </a:r>
          </a:p>
        </p:txBody>
      </p:sp>
      <p:sp>
        <p:nvSpPr>
          <p:cNvPr id="7" name="TextBox 6">
            <a:extLst>
              <a:ext uri="{FF2B5EF4-FFF2-40B4-BE49-F238E27FC236}">
                <a16:creationId xmlns:a16="http://schemas.microsoft.com/office/drawing/2014/main" id="{A2E0F3DE-DA0B-4589-AD75-A10BE6EC921B}"/>
              </a:ext>
            </a:extLst>
          </p:cNvPr>
          <p:cNvSpPr txBox="1"/>
          <p:nvPr/>
        </p:nvSpPr>
        <p:spPr>
          <a:xfrm>
            <a:off x="300639" y="1897729"/>
            <a:ext cx="8542723" cy="1754326"/>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But each person is tempted when he is lured and enticed by his own desire.</a:t>
            </a:r>
          </a:p>
          <a:p>
            <a:pPr algn="r"/>
            <a:r>
              <a:rPr lang="en-US" sz="3600" dirty="0">
                <a:solidFill>
                  <a:srgbClr val="FFFF00"/>
                </a:solidFill>
                <a:latin typeface="AvenirLT-Medium" panose="020B0603020203020204" pitchFamily="34" charset="0"/>
              </a:rPr>
              <a:t>James 1:14 (ESV)</a:t>
            </a:r>
            <a:endParaRPr lang="en-US" sz="36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221699032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300638" y="288237"/>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6024952" y="1255647"/>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2042309" y="5923432"/>
            <a:ext cx="505939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A Kingdom First Prayer</a:t>
            </a:r>
          </a:p>
        </p:txBody>
      </p:sp>
      <p:sp>
        <p:nvSpPr>
          <p:cNvPr id="7" name="TextBox 6">
            <a:extLst>
              <a:ext uri="{FF2B5EF4-FFF2-40B4-BE49-F238E27FC236}">
                <a16:creationId xmlns:a16="http://schemas.microsoft.com/office/drawing/2014/main" id="{A2E0F3DE-DA0B-4589-AD75-A10BE6EC921B}"/>
              </a:ext>
            </a:extLst>
          </p:cNvPr>
          <p:cNvSpPr txBox="1"/>
          <p:nvPr/>
        </p:nvSpPr>
        <p:spPr>
          <a:xfrm>
            <a:off x="300639" y="1897729"/>
            <a:ext cx="8542723" cy="1200329"/>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And lead us not into temptation, </a:t>
            </a:r>
          </a:p>
          <a:p>
            <a:r>
              <a:rPr lang="en-US" sz="3600" dirty="0">
                <a:solidFill>
                  <a:srgbClr val="FFFF00"/>
                </a:solidFill>
                <a:latin typeface="AvenirLT-Medium" panose="020B0603020203020204" pitchFamily="34" charset="0"/>
              </a:rPr>
              <a:t>but deliver us from evil</a:t>
            </a:r>
            <a:endParaRPr lang="en-US" sz="3600" dirty="0">
              <a:solidFill>
                <a:schemeClr val="bg1"/>
              </a:solidFill>
              <a:latin typeface="AvenirLT-Medium" panose="020B0603020203020204" pitchFamily="34" charset="0"/>
            </a:endParaRPr>
          </a:p>
        </p:txBody>
      </p:sp>
      <p:sp>
        <p:nvSpPr>
          <p:cNvPr id="9" name="TextBox 8">
            <a:extLst>
              <a:ext uri="{FF2B5EF4-FFF2-40B4-BE49-F238E27FC236}">
                <a16:creationId xmlns:a16="http://schemas.microsoft.com/office/drawing/2014/main" id="{34C13CDD-181D-4798-A290-D748980F37B5}"/>
              </a:ext>
            </a:extLst>
          </p:cNvPr>
          <p:cNvSpPr txBox="1"/>
          <p:nvPr/>
        </p:nvSpPr>
        <p:spPr>
          <a:xfrm>
            <a:off x="601277" y="3504700"/>
            <a:ext cx="8542723" cy="1200329"/>
          </a:xfrm>
          <a:prstGeom prst="rect">
            <a:avLst/>
          </a:prstGeom>
          <a:noFill/>
        </p:spPr>
        <p:txBody>
          <a:bodyPr wrap="square" rtlCol="0">
            <a:spAutoFit/>
          </a:bodyPr>
          <a:lstStyle/>
          <a:p>
            <a:r>
              <a:rPr lang="en-US" sz="3600" dirty="0">
                <a:solidFill>
                  <a:schemeClr val="bg1"/>
                </a:solidFill>
                <a:latin typeface="AvenirLT-Medium" panose="020B0603020203020204" pitchFamily="34" charset="0"/>
              </a:rPr>
              <a:t>Our Father in heaven, </a:t>
            </a:r>
          </a:p>
          <a:p>
            <a:r>
              <a:rPr lang="en-US" sz="3600" dirty="0">
                <a:solidFill>
                  <a:schemeClr val="bg1"/>
                </a:solidFill>
                <a:latin typeface="AvenirLT-Medium" panose="020B0603020203020204" pitchFamily="34" charset="0"/>
              </a:rPr>
              <a:t>…your will be done…</a:t>
            </a:r>
          </a:p>
        </p:txBody>
      </p:sp>
    </p:spTree>
    <p:extLst>
      <p:ext uri="{BB962C8B-B14F-4D97-AF65-F5344CB8AC3E}">
        <p14:creationId xmlns:p14="http://schemas.microsoft.com/office/powerpoint/2010/main" val="316386609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300638" y="288237"/>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6024952" y="1255647"/>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2042309" y="5923432"/>
            <a:ext cx="505939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A Kingdom First Prayer</a:t>
            </a:r>
          </a:p>
        </p:txBody>
      </p:sp>
      <p:sp>
        <p:nvSpPr>
          <p:cNvPr id="7" name="TextBox 6">
            <a:extLst>
              <a:ext uri="{FF2B5EF4-FFF2-40B4-BE49-F238E27FC236}">
                <a16:creationId xmlns:a16="http://schemas.microsoft.com/office/drawing/2014/main" id="{A2E0F3DE-DA0B-4589-AD75-A10BE6EC921B}"/>
              </a:ext>
            </a:extLst>
          </p:cNvPr>
          <p:cNvSpPr txBox="1"/>
          <p:nvPr/>
        </p:nvSpPr>
        <p:spPr>
          <a:xfrm>
            <a:off x="300639" y="1897729"/>
            <a:ext cx="8542723" cy="1200329"/>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And lead us not into temptation, </a:t>
            </a:r>
          </a:p>
          <a:p>
            <a:r>
              <a:rPr lang="en-US" sz="3600" dirty="0">
                <a:solidFill>
                  <a:srgbClr val="FFFF00"/>
                </a:solidFill>
                <a:latin typeface="AvenirLT-Medium" panose="020B0603020203020204" pitchFamily="34" charset="0"/>
              </a:rPr>
              <a:t>but deliver us from evil</a:t>
            </a:r>
            <a:endParaRPr lang="en-US" sz="3600" dirty="0">
              <a:solidFill>
                <a:schemeClr val="bg1"/>
              </a:solidFill>
              <a:latin typeface="AvenirLT-Medium" panose="020B0603020203020204" pitchFamily="34" charset="0"/>
            </a:endParaRPr>
          </a:p>
        </p:txBody>
      </p:sp>
      <p:sp>
        <p:nvSpPr>
          <p:cNvPr id="8" name="TextBox 7">
            <a:extLst>
              <a:ext uri="{FF2B5EF4-FFF2-40B4-BE49-F238E27FC236}">
                <a16:creationId xmlns:a16="http://schemas.microsoft.com/office/drawing/2014/main" id="{17BCA92D-847E-498A-BC91-C8C6089B5CDB}"/>
              </a:ext>
            </a:extLst>
          </p:cNvPr>
          <p:cNvSpPr txBox="1"/>
          <p:nvPr/>
        </p:nvSpPr>
        <p:spPr>
          <a:xfrm>
            <a:off x="2581711" y="3104326"/>
            <a:ext cx="3980577" cy="2308324"/>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Kingdom</a:t>
            </a:r>
          </a:p>
          <a:p>
            <a:pPr algn="ctr"/>
            <a:r>
              <a:rPr lang="en-US" sz="7200" dirty="0">
                <a:solidFill>
                  <a:schemeClr val="bg1"/>
                </a:solidFill>
                <a:latin typeface="AvenirLT-Medium" panose="020B0603020203020204" pitchFamily="34" charset="0"/>
              </a:rPr>
              <a:t>Purpose</a:t>
            </a:r>
          </a:p>
        </p:txBody>
      </p:sp>
    </p:spTree>
    <p:extLst>
      <p:ext uri="{BB962C8B-B14F-4D97-AF65-F5344CB8AC3E}">
        <p14:creationId xmlns:p14="http://schemas.microsoft.com/office/powerpoint/2010/main" val="4009454050"/>
      </p:ext>
    </p:extLst>
  </p:cSld>
  <p:clrMapOvr>
    <a:masterClrMapping/>
  </p:clrMapOvr>
  <p:transition spd="slow">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CD2F9C-3907-4DC4-989B-C5CBE5988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51616BB2-AA19-4613-B2D0-74CA6DC5AE13}"/>
              </a:ext>
            </a:extLst>
          </p:cNvPr>
          <p:cNvSpPr txBox="1"/>
          <p:nvPr/>
        </p:nvSpPr>
        <p:spPr>
          <a:xfrm>
            <a:off x="178810" y="136992"/>
            <a:ext cx="8786381" cy="3323987"/>
          </a:xfrm>
          <a:prstGeom prst="rect">
            <a:avLst/>
          </a:prstGeom>
          <a:noFill/>
        </p:spPr>
        <p:txBody>
          <a:bodyPr wrap="none" rtlCol="0">
            <a:spAutoFit/>
          </a:bodyPr>
          <a:lstStyle/>
          <a:p>
            <a:pPr algn="ctr"/>
            <a:r>
              <a:rPr lang="en-US" sz="10500" dirty="0">
                <a:solidFill>
                  <a:schemeClr val="bg1"/>
                </a:solidFill>
                <a:latin typeface="AvenirLT-Medium" panose="020B0603020203020204" pitchFamily="34" charset="0"/>
              </a:rPr>
              <a:t>Kingdom First</a:t>
            </a:r>
          </a:p>
          <a:p>
            <a:pPr algn="ctr"/>
            <a:r>
              <a:rPr lang="en-US" sz="10500" dirty="0">
                <a:solidFill>
                  <a:schemeClr val="bg1"/>
                </a:solidFill>
                <a:latin typeface="AvenirLT-Medium" panose="020B0603020203020204" pitchFamily="34" charset="0"/>
              </a:rPr>
              <a:t>Praying</a:t>
            </a:r>
          </a:p>
        </p:txBody>
      </p:sp>
    </p:spTree>
    <p:extLst>
      <p:ext uri="{BB962C8B-B14F-4D97-AF65-F5344CB8AC3E}">
        <p14:creationId xmlns:p14="http://schemas.microsoft.com/office/powerpoint/2010/main" val="706641247"/>
      </p:ext>
    </p:extLst>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300638" y="288237"/>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6024952" y="1255647"/>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2085582" y="5923432"/>
            <a:ext cx="4972836"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Two Mistakes to Avoid</a:t>
            </a:r>
          </a:p>
        </p:txBody>
      </p:sp>
      <p:sp>
        <p:nvSpPr>
          <p:cNvPr id="7" name="TextBox 6">
            <a:extLst>
              <a:ext uri="{FF2B5EF4-FFF2-40B4-BE49-F238E27FC236}">
                <a16:creationId xmlns:a16="http://schemas.microsoft.com/office/drawing/2014/main" id="{A2E0F3DE-DA0B-4589-AD75-A10BE6EC921B}"/>
              </a:ext>
            </a:extLst>
          </p:cNvPr>
          <p:cNvSpPr txBox="1"/>
          <p:nvPr/>
        </p:nvSpPr>
        <p:spPr>
          <a:xfrm>
            <a:off x="300639" y="2166083"/>
            <a:ext cx="8542723" cy="2862322"/>
          </a:xfrm>
          <a:prstGeom prst="rect">
            <a:avLst/>
          </a:prstGeom>
          <a:noFill/>
        </p:spPr>
        <p:txBody>
          <a:bodyPr wrap="square" rtlCol="0">
            <a:spAutoFit/>
          </a:bodyPr>
          <a:lstStyle/>
          <a:p>
            <a:pPr algn="ctr"/>
            <a:r>
              <a:rPr lang="en-US" sz="6000" dirty="0">
                <a:solidFill>
                  <a:srgbClr val="FFFF00"/>
                </a:solidFill>
                <a:latin typeface="AvenirLT-Medium" panose="020B0603020203020204" pitchFamily="34" charset="0"/>
              </a:rPr>
              <a:t>Mistake #1</a:t>
            </a:r>
          </a:p>
          <a:p>
            <a:pPr algn="ctr"/>
            <a:r>
              <a:rPr lang="en-US" sz="6000" dirty="0">
                <a:solidFill>
                  <a:schemeClr val="bg1"/>
                </a:solidFill>
                <a:latin typeface="AvenirLT-Medium" panose="020B0603020203020204" pitchFamily="34" charset="0"/>
              </a:rPr>
              <a:t>We are prohibited from reciting this prayer</a:t>
            </a:r>
          </a:p>
        </p:txBody>
      </p:sp>
      <p:grpSp>
        <p:nvGrpSpPr>
          <p:cNvPr id="12" name="Group 11">
            <a:extLst>
              <a:ext uri="{FF2B5EF4-FFF2-40B4-BE49-F238E27FC236}">
                <a16:creationId xmlns:a16="http://schemas.microsoft.com/office/drawing/2014/main" id="{519F174B-C91C-42CF-B59C-C93735A59743}"/>
              </a:ext>
            </a:extLst>
          </p:cNvPr>
          <p:cNvGrpSpPr/>
          <p:nvPr/>
        </p:nvGrpSpPr>
        <p:grpSpPr>
          <a:xfrm>
            <a:off x="473766" y="3127514"/>
            <a:ext cx="8209722" cy="1709530"/>
            <a:chOff x="473766" y="3127514"/>
            <a:chExt cx="8209722" cy="1709530"/>
          </a:xfrm>
        </p:grpSpPr>
        <p:cxnSp>
          <p:nvCxnSpPr>
            <p:cNvPr id="9" name="Straight Connector 8">
              <a:extLst>
                <a:ext uri="{FF2B5EF4-FFF2-40B4-BE49-F238E27FC236}">
                  <a16:creationId xmlns:a16="http://schemas.microsoft.com/office/drawing/2014/main" id="{DB57E9C3-1D4B-432A-86E4-2BF90C34988F}"/>
                </a:ext>
              </a:extLst>
            </p:cNvPr>
            <p:cNvCxnSpPr>
              <a:cxnSpLocks/>
            </p:cNvCxnSpPr>
            <p:nvPr/>
          </p:nvCxnSpPr>
          <p:spPr>
            <a:xfrm>
              <a:off x="473766" y="3127514"/>
              <a:ext cx="8209722" cy="17095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A0E02B0-FB1E-45AF-8077-38D70D98CA5C}"/>
                </a:ext>
              </a:extLst>
            </p:cNvPr>
            <p:cNvCxnSpPr>
              <a:cxnSpLocks/>
            </p:cNvCxnSpPr>
            <p:nvPr/>
          </p:nvCxnSpPr>
          <p:spPr>
            <a:xfrm flipV="1">
              <a:off x="473766" y="3127514"/>
              <a:ext cx="8209722" cy="17095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768608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out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300638" y="288237"/>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6024952" y="1255647"/>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2042309" y="5923432"/>
            <a:ext cx="505939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A Kingdom First Prayer</a:t>
            </a:r>
          </a:p>
        </p:txBody>
      </p:sp>
      <p:sp>
        <p:nvSpPr>
          <p:cNvPr id="7" name="TextBox 6">
            <a:extLst>
              <a:ext uri="{FF2B5EF4-FFF2-40B4-BE49-F238E27FC236}">
                <a16:creationId xmlns:a16="http://schemas.microsoft.com/office/drawing/2014/main" id="{A2E0F3DE-DA0B-4589-AD75-A10BE6EC921B}"/>
              </a:ext>
            </a:extLst>
          </p:cNvPr>
          <p:cNvSpPr txBox="1"/>
          <p:nvPr/>
        </p:nvSpPr>
        <p:spPr>
          <a:xfrm>
            <a:off x="300639" y="1897729"/>
            <a:ext cx="8542723" cy="2862322"/>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For yours is the kingdom</a:t>
            </a:r>
          </a:p>
          <a:p>
            <a:r>
              <a:rPr lang="en-US" sz="3600" dirty="0">
                <a:solidFill>
                  <a:srgbClr val="FFFF00"/>
                </a:solidFill>
                <a:latin typeface="AvenirLT-Medium" panose="020B0603020203020204" pitchFamily="34" charset="0"/>
              </a:rPr>
              <a:t>and the power</a:t>
            </a:r>
          </a:p>
          <a:p>
            <a:r>
              <a:rPr lang="en-US" sz="3600" dirty="0">
                <a:solidFill>
                  <a:srgbClr val="FFFF00"/>
                </a:solidFill>
                <a:latin typeface="AvenirLT-Medium" panose="020B0603020203020204" pitchFamily="34" charset="0"/>
              </a:rPr>
              <a:t>and the glory,</a:t>
            </a:r>
          </a:p>
          <a:p>
            <a:r>
              <a:rPr lang="en-US" sz="3600" dirty="0">
                <a:solidFill>
                  <a:srgbClr val="FFFF00"/>
                </a:solidFill>
                <a:latin typeface="AvenirLT-Medium" panose="020B0603020203020204" pitchFamily="34" charset="0"/>
              </a:rPr>
              <a:t>forever,</a:t>
            </a:r>
          </a:p>
          <a:p>
            <a:r>
              <a:rPr lang="en-US" sz="3600" dirty="0">
                <a:solidFill>
                  <a:srgbClr val="FFFF00"/>
                </a:solidFill>
                <a:latin typeface="AvenirLT-Medium" panose="020B0603020203020204" pitchFamily="34" charset="0"/>
              </a:rPr>
              <a:t>Amen.</a:t>
            </a:r>
            <a:endParaRPr lang="en-US" sz="36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300539870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300638" y="288237"/>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6024952" y="1255647"/>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2042309" y="5923432"/>
            <a:ext cx="505939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A Kingdom First Prayer</a:t>
            </a:r>
          </a:p>
        </p:txBody>
      </p:sp>
      <p:sp>
        <p:nvSpPr>
          <p:cNvPr id="7" name="TextBox 6">
            <a:extLst>
              <a:ext uri="{FF2B5EF4-FFF2-40B4-BE49-F238E27FC236}">
                <a16:creationId xmlns:a16="http://schemas.microsoft.com/office/drawing/2014/main" id="{A2E0F3DE-DA0B-4589-AD75-A10BE6EC921B}"/>
              </a:ext>
            </a:extLst>
          </p:cNvPr>
          <p:cNvSpPr txBox="1"/>
          <p:nvPr/>
        </p:nvSpPr>
        <p:spPr>
          <a:xfrm>
            <a:off x="300639" y="1897729"/>
            <a:ext cx="8542723" cy="3970318"/>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Yours, O L</a:t>
            </a:r>
            <a:r>
              <a:rPr lang="en-US" sz="2800" dirty="0">
                <a:solidFill>
                  <a:srgbClr val="FFFF00"/>
                </a:solidFill>
                <a:latin typeface="AvenirLT-Medium" panose="020B0603020203020204" pitchFamily="34" charset="0"/>
              </a:rPr>
              <a:t>ORD</a:t>
            </a:r>
            <a:r>
              <a:rPr lang="en-US" sz="3600" dirty="0">
                <a:solidFill>
                  <a:srgbClr val="FFFF00"/>
                </a:solidFill>
                <a:latin typeface="AvenirLT-Medium" panose="020B0603020203020204" pitchFamily="34" charset="0"/>
              </a:rPr>
              <a:t>, is the greatness and the power and the glory and the victory and the majesty, for all that is in the heavens and in the earth is yours. Yours is the kingdom, O L</a:t>
            </a:r>
            <a:r>
              <a:rPr lang="en-US" sz="2800" dirty="0">
                <a:solidFill>
                  <a:srgbClr val="FFFF00"/>
                </a:solidFill>
                <a:latin typeface="AvenirLT-Medium" panose="020B0603020203020204" pitchFamily="34" charset="0"/>
              </a:rPr>
              <a:t>ORD</a:t>
            </a:r>
            <a:r>
              <a:rPr lang="en-US" sz="3600" dirty="0">
                <a:solidFill>
                  <a:srgbClr val="FFFF00"/>
                </a:solidFill>
                <a:latin typeface="AvenirLT-Medium" panose="020B0603020203020204" pitchFamily="34" charset="0"/>
              </a:rPr>
              <a:t>, and you are exalted as head above all.</a:t>
            </a:r>
          </a:p>
          <a:p>
            <a:pPr algn="r"/>
            <a:r>
              <a:rPr lang="en-US" sz="3600" dirty="0">
                <a:solidFill>
                  <a:srgbClr val="FFFF00"/>
                </a:solidFill>
                <a:latin typeface="AvenirLT-Medium" panose="020B0603020203020204" pitchFamily="34" charset="0"/>
              </a:rPr>
              <a:t>1 Chronicles 29:10-11</a:t>
            </a:r>
            <a:endParaRPr lang="en-US" sz="36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108118536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CD2F9C-3907-4DC4-989B-C5CBE5988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51616BB2-AA19-4613-B2D0-74CA6DC5AE13}"/>
              </a:ext>
            </a:extLst>
          </p:cNvPr>
          <p:cNvSpPr txBox="1"/>
          <p:nvPr/>
        </p:nvSpPr>
        <p:spPr>
          <a:xfrm>
            <a:off x="178810" y="136992"/>
            <a:ext cx="8786381" cy="3323987"/>
          </a:xfrm>
          <a:prstGeom prst="rect">
            <a:avLst/>
          </a:prstGeom>
          <a:noFill/>
        </p:spPr>
        <p:txBody>
          <a:bodyPr wrap="none" rtlCol="0">
            <a:spAutoFit/>
          </a:bodyPr>
          <a:lstStyle/>
          <a:p>
            <a:pPr algn="ctr"/>
            <a:r>
              <a:rPr lang="en-US" sz="10500" dirty="0">
                <a:solidFill>
                  <a:schemeClr val="bg1"/>
                </a:solidFill>
                <a:latin typeface="AvenirLT-Medium" panose="020B0603020203020204" pitchFamily="34" charset="0"/>
              </a:rPr>
              <a:t>Kingdom First</a:t>
            </a:r>
          </a:p>
          <a:p>
            <a:pPr algn="ctr"/>
            <a:r>
              <a:rPr lang="en-US" sz="10500" dirty="0">
                <a:solidFill>
                  <a:schemeClr val="bg1"/>
                </a:solidFill>
                <a:latin typeface="AvenirLT-Medium" panose="020B0603020203020204" pitchFamily="34" charset="0"/>
              </a:rPr>
              <a:t>Praying</a:t>
            </a:r>
          </a:p>
        </p:txBody>
      </p:sp>
    </p:spTree>
    <p:extLst>
      <p:ext uri="{BB962C8B-B14F-4D97-AF65-F5344CB8AC3E}">
        <p14:creationId xmlns:p14="http://schemas.microsoft.com/office/powerpoint/2010/main" val="1365378015"/>
      </p:ext>
    </p:extLst>
  </p:cSld>
  <p:clrMapOvr>
    <a:masterClrMapping/>
  </p:clrMapOvr>
  <p:transition spd="slow">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300638" y="288237"/>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6024952" y="1255647"/>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2085582" y="5923432"/>
            <a:ext cx="4972836"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Two Mistakes to Avoid</a:t>
            </a:r>
          </a:p>
        </p:txBody>
      </p:sp>
      <p:sp>
        <p:nvSpPr>
          <p:cNvPr id="7" name="TextBox 6">
            <a:extLst>
              <a:ext uri="{FF2B5EF4-FFF2-40B4-BE49-F238E27FC236}">
                <a16:creationId xmlns:a16="http://schemas.microsoft.com/office/drawing/2014/main" id="{A2E0F3DE-DA0B-4589-AD75-A10BE6EC921B}"/>
              </a:ext>
            </a:extLst>
          </p:cNvPr>
          <p:cNvSpPr txBox="1"/>
          <p:nvPr/>
        </p:nvSpPr>
        <p:spPr>
          <a:xfrm>
            <a:off x="300639" y="2166083"/>
            <a:ext cx="8542723" cy="2862322"/>
          </a:xfrm>
          <a:prstGeom prst="rect">
            <a:avLst/>
          </a:prstGeom>
          <a:noFill/>
        </p:spPr>
        <p:txBody>
          <a:bodyPr wrap="square" rtlCol="0">
            <a:spAutoFit/>
          </a:bodyPr>
          <a:lstStyle/>
          <a:p>
            <a:pPr algn="ctr"/>
            <a:r>
              <a:rPr lang="en-US" sz="6000" dirty="0">
                <a:solidFill>
                  <a:srgbClr val="FFFF00"/>
                </a:solidFill>
                <a:latin typeface="AvenirLT-Medium" panose="020B0603020203020204" pitchFamily="34" charset="0"/>
              </a:rPr>
              <a:t>Mistake #2</a:t>
            </a:r>
          </a:p>
          <a:p>
            <a:pPr algn="ctr"/>
            <a:r>
              <a:rPr lang="en-US" sz="6000" dirty="0">
                <a:solidFill>
                  <a:schemeClr val="bg1"/>
                </a:solidFill>
                <a:latin typeface="AvenirLT-Medium" panose="020B0603020203020204" pitchFamily="34" charset="0"/>
              </a:rPr>
              <a:t>We are required to recite this prayer</a:t>
            </a:r>
          </a:p>
        </p:txBody>
      </p:sp>
      <p:grpSp>
        <p:nvGrpSpPr>
          <p:cNvPr id="8" name="Group 7">
            <a:extLst>
              <a:ext uri="{FF2B5EF4-FFF2-40B4-BE49-F238E27FC236}">
                <a16:creationId xmlns:a16="http://schemas.microsoft.com/office/drawing/2014/main" id="{2B0D2615-F27B-42FF-B409-F976ABC017EA}"/>
              </a:ext>
            </a:extLst>
          </p:cNvPr>
          <p:cNvGrpSpPr/>
          <p:nvPr/>
        </p:nvGrpSpPr>
        <p:grpSpPr>
          <a:xfrm>
            <a:off x="473766" y="3127514"/>
            <a:ext cx="8209722" cy="1709530"/>
            <a:chOff x="473766" y="3127514"/>
            <a:chExt cx="8209722" cy="1709530"/>
          </a:xfrm>
        </p:grpSpPr>
        <p:cxnSp>
          <p:nvCxnSpPr>
            <p:cNvPr id="9" name="Straight Connector 8">
              <a:extLst>
                <a:ext uri="{FF2B5EF4-FFF2-40B4-BE49-F238E27FC236}">
                  <a16:creationId xmlns:a16="http://schemas.microsoft.com/office/drawing/2014/main" id="{1C84CF1B-FDC1-45F7-AE3C-4A46FA0EE10E}"/>
                </a:ext>
              </a:extLst>
            </p:cNvPr>
            <p:cNvCxnSpPr>
              <a:cxnSpLocks/>
            </p:cNvCxnSpPr>
            <p:nvPr/>
          </p:nvCxnSpPr>
          <p:spPr>
            <a:xfrm>
              <a:off x="473766" y="3127514"/>
              <a:ext cx="8209722" cy="17095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4F75E0-688C-428C-A6B6-FF93FC0ACDC4}"/>
                </a:ext>
              </a:extLst>
            </p:cNvPr>
            <p:cNvCxnSpPr>
              <a:cxnSpLocks/>
            </p:cNvCxnSpPr>
            <p:nvPr/>
          </p:nvCxnSpPr>
          <p:spPr>
            <a:xfrm flipV="1">
              <a:off x="473766" y="3127514"/>
              <a:ext cx="8209722" cy="17095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466947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300638" y="288237"/>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6024952" y="1255647"/>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2409391" y="5923432"/>
            <a:ext cx="4325223"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In Contrast to What</a:t>
            </a:r>
          </a:p>
        </p:txBody>
      </p:sp>
      <p:sp>
        <p:nvSpPr>
          <p:cNvPr id="7" name="TextBox 6">
            <a:extLst>
              <a:ext uri="{FF2B5EF4-FFF2-40B4-BE49-F238E27FC236}">
                <a16:creationId xmlns:a16="http://schemas.microsoft.com/office/drawing/2014/main" id="{A2E0F3DE-DA0B-4589-AD75-A10BE6EC921B}"/>
              </a:ext>
            </a:extLst>
          </p:cNvPr>
          <p:cNvSpPr txBox="1"/>
          <p:nvPr/>
        </p:nvSpPr>
        <p:spPr>
          <a:xfrm>
            <a:off x="300639" y="2166083"/>
            <a:ext cx="8542723" cy="2862322"/>
          </a:xfrm>
          <a:prstGeom prst="rect">
            <a:avLst/>
          </a:prstGeom>
          <a:noFill/>
        </p:spPr>
        <p:txBody>
          <a:bodyPr wrap="square" rtlCol="0">
            <a:spAutoFit/>
          </a:bodyPr>
          <a:lstStyle/>
          <a:p>
            <a:pPr algn="ctr"/>
            <a:r>
              <a:rPr lang="en-US" sz="6000" dirty="0">
                <a:solidFill>
                  <a:srgbClr val="FFFF00"/>
                </a:solidFill>
                <a:latin typeface="AvenirLT-Medium" panose="020B0603020203020204" pitchFamily="34" charset="0"/>
              </a:rPr>
              <a:t>Contrast #1</a:t>
            </a:r>
          </a:p>
          <a:p>
            <a:pPr algn="ctr"/>
            <a:r>
              <a:rPr lang="en-US" sz="6000" dirty="0">
                <a:solidFill>
                  <a:schemeClr val="bg1"/>
                </a:solidFill>
                <a:latin typeface="AvenirLT-Medium" panose="020B0603020203020204" pitchFamily="34" charset="0"/>
              </a:rPr>
              <a:t>Don’t pray like the hypocrites</a:t>
            </a:r>
          </a:p>
        </p:txBody>
      </p:sp>
    </p:spTree>
    <p:extLst>
      <p:ext uri="{BB962C8B-B14F-4D97-AF65-F5344CB8AC3E}">
        <p14:creationId xmlns:p14="http://schemas.microsoft.com/office/powerpoint/2010/main" val="83431231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300638" y="288237"/>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6024952" y="1255647"/>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2409391" y="5923432"/>
            <a:ext cx="4325223"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In Contrast to What</a:t>
            </a:r>
          </a:p>
        </p:txBody>
      </p:sp>
      <p:sp>
        <p:nvSpPr>
          <p:cNvPr id="7" name="TextBox 6">
            <a:extLst>
              <a:ext uri="{FF2B5EF4-FFF2-40B4-BE49-F238E27FC236}">
                <a16:creationId xmlns:a16="http://schemas.microsoft.com/office/drawing/2014/main" id="{A2E0F3DE-DA0B-4589-AD75-A10BE6EC921B}"/>
              </a:ext>
            </a:extLst>
          </p:cNvPr>
          <p:cNvSpPr txBox="1"/>
          <p:nvPr/>
        </p:nvSpPr>
        <p:spPr>
          <a:xfrm>
            <a:off x="300639" y="2166083"/>
            <a:ext cx="8542723" cy="2862322"/>
          </a:xfrm>
          <a:prstGeom prst="rect">
            <a:avLst/>
          </a:prstGeom>
          <a:noFill/>
        </p:spPr>
        <p:txBody>
          <a:bodyPr wrap="square" rtlCol="0">
            <a:spAutoFit/>
          </a:bodyPr>
          <a:lstStyle/>
          <a:p>
            <a:pPr algn="ctr"/>
            <a:r>
              <a:rPr lang="en-US" sz="6000" dirty="0">
                <a:solidFill>
                  <a:srgbClr val="FFFF00"/>
                </a:solidFill>
                <a:latin typeface="AvenirLT-Medium" panose="020B0603020203020204" pitchFamily="34" charset="0"/>
              </a:rPr>
              <a:t>Contrast #2</a:t>
            </a:r>
          </a:p>
          <a:p>
            <a:pPr algn="ctr"/>
            <a:r>
              <a:rPr lang="en-US" sz="6000" dirty="0">
                <a:solidFill>
                  <a:schemeClr val="bg1"/>
                </a:solidFill>
                <a:latin typeface="AvenirLT-Medium" panose="020B0603020203020204" pitchFamily="34" charset="0"/>
              </a:rPr>
              <a:t>Don’t pray like the Gentiles</a:t>
            </a:r>
          </a:p>
        </p:txBody>
      </p:sp>
    </p:spTree>
    <p:extLst>
      <p:ext uri="{BB962C8B-B14F-4D97-AF65-F5344CB8AC3E}">
        <p14:creationId xmlns:p14="http://schemas.microsoft.com/office/powerpoint/2010/main" val="79428164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CD2F9C-3907-4DC4-989B-C5CBE5988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51616BB2-AA19-4613-B2D0-74CA6DC5AE13}"/>
              </a:ext>
            </a:extLst>
          </p:cNvPr>
          <p:cNvSpPr txBox="1"/>
          <p:nvPr/>
        </p:nvSpPr>
        <p:spPr>
          <a:xfrm>
            <a:off x="178810" y="136992"/>
            <a:ext cx="8786381" cy="3323987"/>
          </a:xfrm>
          <a:prstGeom prst="rect">
            <a:avLst/>
          </a:prstGeom>
          <a:noFill/>
        </p:spPr>
        <p:txBody>
          <a:bodyPr wrap="none" rtlCol="0">
            <a:spAutoFit/>
          </a:bodyPr>
          <a:lstStyle/>
          <a:p>
            <a:pPr algn="ctr"/>
            <a:r>
              <a:rPr lang="en-US" sz="10500" dirty="0">
                <a:solidFill>
                  <a:schemeClr val="bg1"/>
                </a:solidFill>
                <a:latin typeface="AvenirLT-Medium" panose="020B0603020203020204" pitchFamily="34" charset="0"/>
              </a:rPr>
              <a:t>Kingdom First</a:t>
            </a:r>
          </a:p>
          <a:p>
            <a:pPr algn="ctr"/>
            <a:r>
              <a:rPr lang="en-US" sz="10500" dirty="0">
                <a:solidFill>
                  <a:schemeClr val="bg1"/>
                </a:solidFill>
                <a:latin typeface="AvenirLT-Medium" panose="020B0603020203020204" pitchFamily="34" charset="0"/>
              </a:rPr>
              <a:t>Praying</a:t>
            </a:r>
          </a:p>
        </p:txBody>
      </p:sp>
    </p:spTree>
    <p:extLst>
      <p:ext uri="{BB962C8B-B14F-4D97-AF65-F5344CB8AC3E}">
        <p14:creationId xmlns:p14="http://schemas.microsoft.com/office/powerpoint/2010/main" val="3025788448"/>
      </p:ext>
    </p:extLst>
  </p:cSld>
  <p:clrMapOvr>
    <a:masterClrMapping/>
  </p:clrMapOvr>
  <p:transition spd="slow">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300638" y="288237"/>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6024952" y="1255647"/>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2042309" y="5923432"/>
            <a:ext cx="505939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A Kingdom First Prayer</a:t>
            </a:r>
          </a:p>
        </p:txBody>
      </p:sp>
      <p:sp>
        <p:nvSpPr>
          <p:cNvPr id="7" name="TextBox 6">
            <a:extLst>
              <a:ext uri="{FF2B5EF4-FFF2-40B4-BE49-F238E27FC236}">
                <a16:creationId xmlns:a16="http://schemas.microsoft.com/office/drawing/2014/main" id="{A2E0F3DE-DA0B-4589-AD75-A10BE6EC921B}"/>
              </a:ext>
            </a:extLst>
          </p:cNvPr>
          <p:cNvSpPr txBox="1"/>
          <p:nvPr/>
        </p:nvSpPr>
        <p:spPr>
          <a:xfrm>
            <a:off x="300639" y="1897729"/>
            <a:ext cx="8542723" cy="2862322"/>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Our Father in heaven,</a:t>
            </a:r>
          </a:p>
          <a:p>
            <a:r>
              <a:rPr lang="en-US" sz="3600" dirty="0">
                <a:solidFill>
                  <a:srgbClr val="FFFF00"/>
                </a:solidFill>
                <a:latin typeface="AvenirLT-Medium" panose="020B0603020203020204" pitchFamily="34" charset="0"/>
              </a:rPr>
              <a:t>hallowed be your name.</a:t>
            </a:r>
          </a:p>
          <a:p>
            <a:r>
              <a:rPr lang="en-US" sz="3600" dirty="0">
                <a:solidFill>
                  <a:srgbClr val="FFFF00"/>
                </a:solidFill>
                <a:latin typeface="AvenirLT-Medium" panose="020B0603020203020204" pitchFamily="34" charset="0"/>
              </a:rPr>
              <a:t>Your kingdom come,</a:t>
            </a:r>
          </a:p>
          <a:p>
            <a:r>
              <a:rPr lang="en-US" sz="3600" dirty="0">
                <a:solidFill>
                  <a:srgbClr val="FFFF00"/>
                </a:solidFill>
                <a:latin typeface="AvenirLT-Medium" panose="020B0603020203020204" pitchFamily="34" charset="0"/>
              </a:rPr>
              <a:t>your will be done,</a:t>
            </a:r>
          </a:p>
          <a:p>
            <a:r>
              <a:rPr lang="en-US" sz="3600" dirty="0">
                <a:solidFill>
                  <a:srgbClr val="FFFF00"/>
                </a:solidFill>
                <a:latin typeface="AvenirLT-Medium" panose="020B0603020203020204" pitchFamily="34" charset="0"/>
              </a:rPr>
              <a:t>on earth as it is in heaven.</a:t>
            </a:r>
          </a:p>
        </p:txBody>
      </p:sp>
    </p:spTree>
    <p:extLst>
      <p:ext uri="{BB962C8B-B14F-4D97-AF65-F5344CB8AC3E}">
        <p14:creationId xmlns:p14="http://schemas.microsoft.com/office/powerpoint/2010/main" val="211456839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300638" y="288237"/>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6024952" y="1255647"/>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2042309" y="5923432"/>
            <a:ext cx="505939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A Kingdom First Prayer</a:t>
            </a:r>
          </a:p>
        </p:txBody>
      </p:sp>
      <p:sp>
        <p:nvSpPr>
          <p:cNvPr id="7" name="TextBox 6">
            <a:extLst>
              <a:ext uri="{FF2B5EF4-FFF2-40B4-BE49-F238E27FC236}">
                <a16:creationId xmlns:a16="http://schemas.microsoft.com/office/drawing/2014/main" id="{A2E0F3DE-DA0B-4589-AD75-A10BE6EC921B}"/>
              </a:ext>
            </a:extLst>
          </p:cNvPr>
          <p:cNvSpPr txBox="1"/>
          <p:nvPr/>
        </p:nvSpPr>
        <p:spPr>
          <a:xfrm>
            <a:off x="300639" y="1897729"/>
            <a:ext cx="8542723" cy="3416320"/>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Our Father in the heavens,</a:t>
            </a:r>
          </a:p>
          <a:p>
            <a:r>
              <a:rPr lang="en-US" sz="3600" dirty="0">
                <a:solidFill>
                  <a:srgbClr val="FFFF00"/>
                </a:solidFill>
                <a:latin typeface="AvenirLT-Medium" panose="020B0603020203020204" pitchFamily="34" charset="0"/>
              </a:rPr>
              <a:t>your name be hallowed,</a:t>
            </a:r>
          </a:p>
          <a:p>
            <a:r>
              <a:rPr lang="en-US" sz="3600" dirty="0">
                <a:solidFill>
                  <a:srgbClr val="FFFF00"/>
                </a:solidFill>
                <a:latin typeface="AvenirLT-Medium" panose="020B0603020203020204" pitchFamily="34" charset="0"/>
              </a:rPr>
              <a:t>your kingdom come,</a:t>
            </a:r>
          </a:p>
          <a:p>
            <a:r>
              <a:rPr lang="en-US" sz="3600" dirty="0">
                <a:solidFill>
                  <a:srgbClr val="FFFF00"/>
                </a:solidFill>
                <a:latin typeface="AvenirLT-Medium" panose="020B0603020203020204" pitchFamily="34" charset="0"/>
              </a:rPr>
              <a:t>your will be done, </a:t>
            </a:r>
          </a:p>
          <a:p>
            <a:r>
              <a:rPr lang="en-US" sz="3600" dirty="0">
                <a:solidFill>
                  <a:srgbClr val="FFFF00"/>
                </a:solidFill>
                <a:latin typeface="AvenirLT-Medium" panose="020B0603020203020204" pitchFamily="34" charset="0"/>
              </a:rPr>
              <a:t>as in heaven, so on earth.</a:t>
            </a:r>
          </a:p>
          <a:p>
            <a:pPr algn="r"/>
            <a:r>
              <a:rPr lang="en-US" sz="3600" dirty="0">
                <a:solidFill>
                  <a:schemeClr val="bg1"/>
                </a:solidFill>
                <a:latin typeface="AvenirLT-Medium" panose="020B0603020203020204" pitchFamily="34" charset="0"/>
              </a:rPr>
              <a:t>Matthew 6:9-10 (ALV)</a:t>
            </a:r>
          </a:p>
        </p:txBody>
      </p:sp>
    </p:spTree>
    <p:extLst>
      <p:ext uri="{BB962C8B-B14F-4D97-AF65-F5344CB8AC3E}">
        <p14:creationId xmlns:p14="http://schemas.microsoft.com/office/powerpoint/2010/main" val="2566070303"/>
      </p:ext>
    </p:extLst>
  </p:cSld>
  <p:clrMapOvr>
    <a:masterClrMapping/>
  </p:clrMapOvr>
  <p:transition spd="slow">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300638" y="288237"/>
            <a:ext cx="8542724" cy="1200329"/>
          </a:xfrm>
          <a:prstGeom prst="rect">
            <a:avLst/>
          </a:prstGeom>
          <a:noFill/>
        </p:spPr>
        <p:txBody>
          <a:bodyPr wrap="none" rtlCol="0">
            <a:spAutoFit/>
          </a:bodyPr>
          <a:lstStyle/>
          <a:p>
            <a:pPr algn="ctr"/>
            <a:r>
              <a:rPr lang="en-US" sz="7200" dirty="0">
                <a:solidFill>
                  <a:schemeClr val="bg1"/>
                </a:solidFill>
                <a:latin typeface="AvenirLT-Medium" panose="020B0603020203020204" pitchFamily="34" charset="0"/>
              </a:rPr>
              <a:t>“Pray then like this”</a:t>
            </a:r>
          </a:p>
        </p:txBody>
      </p:sp>
      <p:sp>
        <p:nvSpPr>
          <p:cNvPr id="5" name="TextBox 4">
            <a:extLst>
              <a:ext uri="{FF2B5EF4-FFF2-40B4-BE49-F238E27FC236}">
                <a16:creationId xmlns:a16="http://schemas.microsoft.com/office/drawing/2014/main" id="{CD30CB48-5601-4C36-B33A-2F845756C6CE}"/>
              </a:ext>
            </a:extLst>
          </p:cNvPr>
          <p:cNvSpPr txBox="1"/>
          <p:nvPr/>
        </p:nvSpPr>
        <p:spPr>
          <a:xfrm>
            <a:off x="6024952" y="1255647"/>
            <a:ext cx="2818400"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6:9</a:t>
            </a:r>
          </a:p>
        </p:txBody>
      </p:sp>
      <p:sp>
        <p:nvSpPr>
          <p:cNvPr id="6" name="TextBox 5">
            <a:extLst>
              <a:ext uri="{FF2B5EF4-FFF2-40B4-BE49-F238E27FC236}">
                <a16:creationId xmlns:a16="http://schemas.microsoft.com/office/drawing/2014/main" id="{8E0CBAC2-2C17-4A85-AAC4-548078768EB9}"/>
              </a:ext>
            </a:extLst>
          </p:cNvPr>
          <p:cNvSpPr txBox="1"/>
          <p:nvPr/>
        </p:nvSpPr>
        <p:spPr>
          <a:xfrm>
            <a:off x="2042309" y="5923432"/>
            <a:ext cx="505939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A Kingdom First Prayer</a:t>
            </a:r>
          </a:p>
        </p:txBody>
      </p:sp>
      <p:sp>
        <p:nvSpPr>
          <p:cNvPr id="7" name="TextBox 6">
            <a:extLst>
              <a:ext uri="{FF2B5EF4-FFF2-40B4-BE49-F238E27FC236}">
                <a16:creationId xmlns:a16="http://schemas.microsoft.com/office/drawing/2014/main" id="{A2E0F3DE-DA0B-4589-AD75-A10BE6EC921B}"/>
              </a:ext>
            </a:extLst>
          </p:cNvPr>
          <p:cNvSpPr txBox="1"/>
          <p:nvPr/>
        </p:nvSpPr>
        <p:spPr>
          <a:xfrm>
            <a:off x="300639" y="1897729"/>
            <a:ext cx="8542723" cy="646331"/>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Give us this day our daily bread</a:t>
            </a:r>
            <a:endParaRPr lang="en-US" sz="36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370188501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TotalTime>
  <Words>644</Words>
  <Application>Microsoft Office PowerPoint</Application>
  <PresentationFormat>On-screen Show (4:3)</PresentationFormat>
  <Paragraphs>120</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AvenirLT-Medium</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Edwin Crozier</dc:creator>
  <cp:lastModifiedBy>Edwin Crozier</cp:lastModifiedBy>
  <cp:revision>8</cp:revision>
  <dcterms:created xsi:type="dcterms:W3CDTF">2021-06-16T15:11:58Z</dcterms:created>
  <dcterms:modified xsi:type="dcterms:W3CDTF">2021-06-16T17:25:12Z</dcterms:modified>
</cp:coreProperties>
</file>