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4" r:id="rId2"/>
    <p:sldId id="259" r:id="rId3"/>
    <p:sldId id="269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80" r:id="rId12"/>
    <p:sldId id="278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99"/>
    <a:srgbClr val="FFFF66"/>
    <a:srgbClr val="00FF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703BD-CDEA-46DC-A12F-60520DA1F7DF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E2094-5922-42A3-906E-AC027740F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17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E2094-5922-42A3-906E-AC027740F8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15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E2094-5922-42A3-906E-AC027740F804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415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E2094-5922-42A3-906E-AC027740F804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415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E2094-5922-42A3-906E-AC027740F804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415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E2094-5922-42A3-906E-AC027740F804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415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E2094-5922-42A3-906E-AC027740F804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415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20F1-D91B-480B-B152-8DA4D9E09F4E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2400"/>
            <a:ext cx="19335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3313" y="152400"/>
            <a:ext cx="857247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Preparing To Be Shepherds</a:t>
            </a:r>
          </a:p>
          <a:p>
            <a:pPr algn="ctr"/>
            <a:r>
              <a:rPr lang="en-US" sz="44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Sequel</a:t>
            </a:r>
            <a:endParaRPr lang="en-US" sz="4400" b="1" dirty="0">
              <a:ln w="24500" cmpd="dbl">
                <a:solidFill>
                  <a:srgbClr val="C0504D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C0504D">
                      <a:tint val="10000"/>
                      <a:satMod val="155000"/>
                    </a:srgbClr>
                  </a:gs>
                  <a:gs pos="60000">
                    <a:srgbClr val="C0504D">
                      <a:tint val="30000"/>
                      <a:satMod val="155000"/>
                    </a:srgbClr>
                  </a:gs>
                  <a:gs pos="100000">
                    <a:srgbClr val="C0504D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958370"/>
            <a:ext cx="2112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Php.1:1…</a:t>
            </a:r>
            <a:endParaRPr lang="en-US" sz="1050" b="1" dirty="0" smtClean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532258"/>
            <a:ext cx="57567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“Paul and Timothy,  bondservants of Jesus Christ, to all the saints in Christ Jesus who are in Philippi including the overseers and deacons”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47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2400"/>
            <a:ext cx="19335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 rot="362975">
            <a:off x="445982" y="887003"/>
            <a:ext cx="27375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Help From Others…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283313" y="152400"/>
            <a:ext cx="857247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Preparing To Be Shepherds</a:t>
            </a:r>
          </a:p>
          <a:p>
            <a:pPr algn="ctr"/>
            <a:r>
              <a:rPr lang="en-US" sz="44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Sequel</a:t>
            </a:r>
            <a:endParaRPr lang="en-US" sz="4400" b="1" dirty="0">
              <a:ln w="24500" cmpd="dbl">
                <a:solidFill>
                  <a:srgbClr val="C0504D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C0504D">
                      <a:tint val="10000"/>
                      <a:satMod val="155000"/>
                    </a:srgbClr>
                  </a:gs>
                  <a:gs pos="60000">
                    <a:srgbClr val="C0504D">
                      <a:tint val="30000"/>
                      <a:satMod val="155000"/>
                    </a:srgbClr>
                  </a:gs>
                  <a:gs pos="100000">
                    <a:srgbClr val="C0504D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54510" y="2662996"/>
            <a:ext cx="2165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1Tim.3:11-12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404" y="2130053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FFFF"/>
                </a:solidFill>
                <a:latin typeface="Arial Narrow" panose="020B0606020202030204" pitchFamily="34" charset="0"/>
              </a:rPr>
              <a:t>His wife…</a:t>
            </a:r>
            <a:endParaRPr lang="en-US" sz="2400" b="1" dirty="0">
              <a:solidFill>
                <a:srgbClr val="00FFFF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9314" y="3126662"/>
            <a:ext cx="677128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vs.11 - Women (wives) must likewise be dignified, not malicious gossips, but temperate, faithful in all things</a:t>
            </a:r>
          </a:p>
          <a:p>
            <a:endParaRPr lang="en-US" sz="8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vs.12 - Deacons must be husbands of only one wife, and good managers of their children and their own households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1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150"/>
                            </p:stCondLst>
                            <p:childTnLst>
                              <p:par>
                                <p:cTn id="2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2400"/>
            <a:ext cx="19335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 rot="362975">
            <a:off x="445982" y="887003"/>
            <a:ext cx="27375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Help From Others…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283313" y="152400"/>
            <a:ext cx="857247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Preparing To Be Shepherds</a:t>
            </a:r>
          </a:p>
          <a:p>
            <a:pPr algn="ctr"/>
            <a:r>
              <a:rPr lang="en-US" sz="44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Sequel</a:t>
            </a:r>
            <a:endParaRPr lang="en-US" sz="4400" b="1" dirty="0">
              <a:ln w="24500" cmpd="dbl">
                <a:solidFill>
                  <a:srgbClr val="C0504D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C0504D">
                      <a:tint val="10000"/>
                      <a:satMod val="155000"/>
                    </a:srgbClr>
                  </a:gs>
                  <a:gs pos="60000">
                    <a:srgbClr val="C0504D">
                      <a:tint val="30000"/>
                      <a:satMod val="155000"/>
                    </a:srgbClr>
                  </a:gs>
                  <a:gs pos="100000">
                    <a:srgbClr val="C0504D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03905" y="2591718"/>
            <a:ext cx="2165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1Tim.3:11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404" y="2130053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FFFF"/>
                </a:solidFill>
                <a:latin typeface="Arial Narrow" panose="020B0606020202030204" pitchFamily="34" charset="0"/>
              </a:rPr>
              <a:t>His wife…</a:t>
            </a:r>
            <a:endParaRPr lang="en-US" sz="2400" b="1" dirty="0">
              <a:solidFill>
                <a:srgbClr val="00FFFF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49948" y="3024953"/>
            <a:ext cx="6284452" cy="2054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Dignified  /  grave  /  reverent  (worthy of respect)</a:t>
            </a:r>
          </a:p>
          <a:p>
            <a:endParaRPr lang="en-US" sz="105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Not malicious gossips  /  not slanderers</a:t>
            </a:r>
          </a:p>
          <a:p>
            <a:endParaRPr lang="en-US" sz="105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Temperate  /  sober   (clear headed, control of self)</a:t>
            </a:r>
          </a:p>
          <a:p>
            <a:endParaRPr lang="en-US" sz="105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Faithful in all things  (example of godly woman)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2970" y="5183832"/>
            <a:ext cx="1883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FFFF"/>
                </a:solidFill>
                <a:latin typeface="Arial Narrow" panose="020B0606020202030204" pitchFamily="34" charset="0"/>
              </a:rPr>
              <a:t>His children…</a:t>
            </a:r>
            <a:endParaRPr lang="en-US" sz="2400" b="1" dirty="0">
              <a:solidFill>
                <a:srgbClr val="00FFFF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44895" y="5793432"/>
            <a:ext cx="2165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Cor.6:18-20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71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2400"/>
            <a:ext cx="19335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 rot="362975">
            <a:off x="445982" y="887003"/>
            <a:ext cx="27375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Help From Others…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283313" y="152400"/>
            <a:ext cx="857247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Preparing To Be Shepherds</a:t>
            </a:r>
          </a:p>
          <a:p>
            <a:pPr algn="ctr"/>
            <a:r>
              <a:rPr lang="en-US" sz="44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Sequel</a:t>
            </a:r>
            <a:endParaRPr lang="en-US" sz="4400" b="1" dirty="0">
              <a:ln w="24500" cmpd="dbl">
                <a:solidFill>
                  <a:srgbClr val="C0504D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C0504D">
                      <a:tint val="10000"/>
                      <a:satMod val="155000"/>
                    </a:srgbClr>
                  </a:gs>
                  <a:gs pos="60000">
                    <a:srgbClr val="C0504D">
                      <a:tint val="30000"/>
                      <a:satMod val="155000"/>
                    </a:srgbClr>
                  </a:gs>
                  <a:gs pos="100000">
                    <a:srgbClr val="C0504D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03904" y="2822550"/>
            <a:ext cx="5577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Rom.12:13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-  practicing hospitality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141256"/>
            <a:ext cx="1923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FFFF"/>
                </a:solidFill>
                <a:latin typeface="Arial Narrow" panose="020B0606020202030204" pitchFamily="34" charset="0"/>
              </a:rPr>
              <a:t>His brethren…</a:t>
            </a:r>
            <a:endParaRPr lang="en-US" sz="2400" b="1" dirty="0">
              <a:solidFill>
                <a:srgbClr val="00FFFF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3529781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Pet.4:9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- be hospitable to one another without complaint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26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2400"/>
            <a:ext cx="19335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398" y="1339623"/>
            <a:ext cx="37450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FFFF"/>
                </a:solidFill>
                <a:latin typeface="Arial Narrow" panose="020B0606020202030204" pitchFamily="34" charset="0"/>
              </a:rPr>
              <a:t>Early signs…</a:t>
            </a:r>
          </a:p>
          <a:p>
            <a:r>
              <a:rPr lang="en-US" sz="2800" b="1" dirty="0" smtClean="0">
                <a:solidFill>
                  <a:srgbClr val="00FFFF"/>
                </a:solidFill>
                <a:latin typeface="Arial Narrow" panose="020B0606020202030204" pitchFamily="34" charset="0"/>
              </a:rPr>
              <a:t>Self-help…</a:t>
            </a:r>
          </a:p>
          <a:p>
            <a:r>
              <a:rPr lang="en-US" sz="2800" b="1" dirty="0" smtClean="0">
                <a:solidFill>
                  <a:srgbClr val="00FFFF"/>
                </a:solidFill>
                <a:latin typeface="Arial Narrow" panose="020B0606020202030204" pitchFamily="34" charset="0"/>
              </a:rPr>
              <a:t>Help from others…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283313" y="152400"/>
            <a:ext cx="857247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Preparing To Be Shepherds</a:t>
            </a:r>
          </a:p>
          <a:p>
            <a:pPr algn="ctr"/>
            <a:r>
              <a:rPr lang="en-US" sz="44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Sequel</a:t>
            </a:r>
            <a:endParaRPr lang="en-US" sz="4400" b="1" dirty="0">
              <a:ln w="24500" cmpd="dbl">
                <a:solidFill>
                  <a:srgbClr val="C0504D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C0504D">
                      <a:tint val="10000"/>
                      <a:satMod val="155000"/>
                    </a:srgbClr>
                  </a:gs>
                  <a:gs pos="60000">
                    <a:srgbClr val="C0504D">
                      <a:tint val="30000"/>
                      <a:satMod val="155000"/>
                    </a:srgbClr>
                  </a:gs>
                  <a:gs pos="100000">
                    <a:srgbClr val="C0504D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43200" y="3057606"/>
            <a:ext cx="55778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“one who rules his own house well, having his children in submission with all reverence (for if a man does not know how to rule his own house, how will he take care of the church of God?”   (NKJ)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5257" y="3074812"/>
            <a:ext cx="1430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1Tim.3:4-5</a:t>
            </a:r>
            <a:endParaRPr lang="en-US" sz="2400" b="1" dirty="0">
              <a:solidFill>
                <a:srgbClr val="FFFF6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37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2400"/>
            <a:ext cx="19335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3313" y="152400"/>
            <a:ext cx="857247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Preparing To Be Shepherds</a:t>
            </a:r>
            <a:endParaRPr lang="en-US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148841"/>
            <a:ext cx="6400800" cy="273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Guidance of the Holy Spirit</a:t>
            </a:r>
          </a:p>
          <a:p>
            <a:pPr marL="457200" indent="-457200">
              <a:buAutoNum type="arabicPeriod"/>
            </a:pPr>
            <a:endParaRPr lang="en-US" sz="1050" b="1" dirty="0" smtClean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pPr marL="457200" indent="-457200">
              <a:buAutoNum type="arabicPeriod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Desire in heart of the individual</a:t>
            </a:r>
          </a:p>
          <a:p>
            <a:pPr marL="457200" indent="-457200">
              <a:buAutoNum type="arabicPeriod"/>
            </a:pPr>
            <a:endParaRPr lang="en-US" sz="1050" b="1" dirty="0" smtClean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pPr marL="457200" indent="-457200">
              <a:buAutoNum type="arabicPeriod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Evidence in one’s life that he is qualified</a:t>
            </a:r>
          </a:p>
          <a:p>
            <a:pPr marL="457200" indent="-457200">
              <a:buAutoNum type="arabicPeriod"/>
            </a:pPr>
            <a:endParaRPr lang="en-US" sz="1050" b="1" dirty="0" smtClean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pPr marL="457200" indent="-457200">
              <a:buAutoNum type="arabicPeriod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Recognition of each of the above three things by the saints of the congregation</a:t>
            </a:r>
            <a:endParaRPr 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100051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Point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- if we know what is needed,  then know what kind of preparation to make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78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2400"/>
            <a:ext cx="19335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24200" y="1904999"/>
            <a:ext cx="4038600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Early Signs</a:t>
            </a:r>
          </a:p>
          <a:p>
            <a:pPr marL="457200" indent="-457200">
              <a:buFontTx/>
              <a:buAutoNum type="arabicPeriod"/>
            </a:pPr>
            <a:endParaRPr lang="en-US" sz="1050" b="1" dirty="0" smtClean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Self Help</a:t>
            </a:r>
          </a:p>
          <a:p>
            <a:pPr marL="457200" indent="-457200">
              <a:buFontTx/>
              <a:buAutoNum type="arabicPeriod"/>
            </a:pPr>
            <a:endParaRPr lang="en-US" sz="1050" b="1" dirty="0" smtClean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Help From Others</a:t>
            </a:r>
          </a:p>
          <a:p>
            <a:pPr marL="457200" indent="-457200">
              <a:buFontTx/>
              <a:buAutoNum type="arabicPeriod"/>
            </a:pPr>
            <a:endParaRPr lang="en-US" sz="1050" b="1" dirty="0" smtClean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3313" y="152400"/>
            <a:ext cx="857247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Preparing To Be Shepherds</a:t>
            </a:r>
          </a:p>
          <a:p>
            <a:pPr algn="ctr"/>
            <a:r>
              <a:rPr lang="en-US" sz="44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Sequel</a:t>
            </a:r>
            <a:endParaRPr lang="en-US" sz="4400" b="1" dirty="0">
              <a:ln w="24500" cmpd="dbl">
                <a:solidFill>
                  <a:srgbClr val="C0504D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C0504D">
                      <a:tint val="10000"/>
                      <a:satMod val="155000"/>
                    </a:srgbClr>
                  </a:gs>
                  <a:gs pos="60000">
                    <a:srgbClr val="C0504D">
                      <a:tint val="30000"/>
                      <a:satMod val="155000"/>
                    </a:srgbClr>
                  </a:gs>
                  <a:gs pos="100000">
                    <a:srgbClr val="C0504D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410005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Suggestion Box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- how do we know if an elder rules well?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63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2400"/>
            <a:ext cx="19335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 rot="362975">
            <a:off x="470561" y="1133224"/>
            <a:ext cx="2737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Early Signs…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283313" y="152400"/>
            <a:ext cx="857247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Preparing To Be Shepherds</a:t>
            </a:r>
          </a:p>
          <a:p>
            <a:pPr algn="ctr"/>
            <a:r>
              <a:rPr lang="en-US" sz="44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Sequel</a:t>
            </a:r>
            <a:endParaRPr lang="en-US" sz="4400" b="1" dirty="0">
              <a:ln w="24500" cmpd="dbl">
                <a:solidFill>
                  <a:srgbClr val="C0504D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C0504D">
                      <a:tint val="10000"/>
                      <a:satMod val="155000"/>
                    </a:srgbClr>
                  </a:gs>
                  <a:gs pos="60000">
                    <a:srgbClr val="C0504D">
                      <a:tint val="30000"/>
                      <a:satMod val="155000"/>
                    </a:srgbClr>
                  </a:gs>
                  <a:gs pos="100000">
                    <a:srgbClr val="C0504D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2057400"/>
            <a:ext cx="5562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Heb.12:15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- “</a:t>
            </a:r>
            <a:r>
              <a:rPr lang="en-US" sz="2400" b="1" u="sng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See to it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that no one comes short of the grace of God, that no root of bitterness springing up causes trouble, and by it many be defiled”</a:t>
            </a:r>
          </a:p>
          <a:p>
            <a:pPr algn="just"/>
            <a:endParaRPr lang="en-US" sz="24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1Pet.5:2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- “Shepherd the flock of God among you, </a:t>
            </a:r>
            <a:r>
              <a:rPr lang="en-US" sz="2400" b="1" u="sng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exercising oversight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, not under compulsion but voluntarily, according to the will of God…”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81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2400"/>
            <a:ext cx="19335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 rot="362975">
            <a:off x="470561" y="1133224"/>
            <a:ext cx="2737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Early Signs…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283313" y="152400"/>
            <a:ext cx="857247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Preparing To Be Shepherds</a:t>
            </a:r>
          </a:p>
          <a:p>
            <a:pPr algn="ctr"/>
            <a:r>
              <a:rPr lang="en-US" sz="44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Sequel</a:t>
            </a:r>
            <a:endParaRPr lang="en-US" sz="4400" b="1" dirty="0">
              <a:ln w="24500" cmpd="dbl">
                <a:solidFill>
                  <a:srgbClr val="C0504D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C0504D">
                      <a:tint val="10000"/>
                      <a:satMod val="155000"/>
                    </a:srgbClr>
                  </a:gs>
                  <a:gs pos="60000">
                    <a:srgbClr val="C0504D">
                      <a:tint val="30000"/>
                      <a:satMod val="155000"/>
                    </a:srgbClr>
                  </a:gs>
                  <a:gs pos="100000">
                    <a:srgbClr val="C0504D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867997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What does the congregation need to know about me or see in me before being appointed?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703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399" y="457200"/>
            <a:ext cx="8343951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Above reproach / blameless </a:t>
            </a:r>
          </a:p>
          <a:p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Husband of one wife </a:t>
            </a:r>
          </a:p>
          <a:p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Temperate / vigilant / self-controlled / sober-minded </a:t>
            </a:r>
          </a:p>
          <a:p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Prudent / sensible / sober / sober-minded </a:t>
            </a:r>
          </a:p>
          <a:p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Respectable / of good behavior / devout / holy / loving what is good </a:t>
            </a:r>
          </a:p>
          <a:p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Hospitable, given to hospitality </a:t>
            </a:r>
          </a:p>
          <a:p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Able to teach / holding fast the faithful word </a:t>
            </a:r>
          </a:p>
          <a:p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Not addicted to wine / not given to wine </a:t>
            </a:r>
            <a:endParaRPr lang="en-US" sz="240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Not pugnacious / not a striker / not violent / not a bully </a:t>
            </a:r>
          </a:p>
          <a:p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Not greedy of filthy lucre /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not greedy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for money /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not covetous 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Gentle / patient / just </a:t>
            </a:r>
          </a:p>
          <a:p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Peaceable /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not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quarrelsome / not soon angry / not quick tempered  </a:t>
            </a:r>
          </a:p>
          <a:p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Not self-willed /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not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overbearing </a:t>
            </a:r>
          </a:p>
          <a:p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Manages / rules his own household well… </a:t>
            </a:r>
          </a:p>
          <a:p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Not a new convert / not a novice  </a:t>
            </a:r>
          </a:p>
          <a:p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Good Reputation / good report / good testimony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         among those “outside”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33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 1Tim.3:2-7;  Titus 1:5-16  - qualities, qualifications</a:t>
            </a:r>
            <a:endParaRPr lang="en-US" sz="1050" b="1" dirty="0" smtClean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87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2400"/>
            <a:ext cx="19335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 rot="362975">
            <a:off x="470561" y="1133224"/>
            <a:ext cx="2737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Early Signs…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283313" y="152400"/>
            <a:ext cx="857247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Preparing To Be Shepherds</a:t>
            </a:r>
          </a:p>
          <a:p>
            <a:pPr algn="ctr"/>
            <a:r>
              <a:rPr lang="en-US" sz="44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Sequel</a:t>
            </a:r>
            <a:endParaRPr lang="en-US" sz="4400" b="1" dirty="0">
              <a:ln w="24500" cmpd="dbl">
                <a:solidFill>
                  <a:srgbClr val="C0504D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C0504D">
                      <a:tint val="10000"/>
                      <a:satMod val="155000"/>
                    </a:srgbClr>
                  </a:gs>
                  <a:gs pos="60000">
                    <a:srgbClr val="C0504D">
                      <a:tint val="30000"/>
                      <a:satMod val="155000"/>
                    </a:srgbClr>
                  </a:gs>
                  <a:gs pos="100000">
                    <a:srgbClr val="C0504D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867997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What does the congregation need to know about me or see in me before being appointed?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28194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Qualities / qualifications…  1Tim.3: 2-7;  Titus 1:5-16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2643" y="3428999"/>
            <a:ext cx="3955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Descriptions of role…	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4264" y="3899081"/>
            <a:ext cx="8241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Acts 20:28-32;  Heb.13:17;  1Pet.5:1-3</a:t>
            </a:r>
          </a:p>
          <a:p>
            <a:pPr algn="just"/>
            <a:r>
              <a:rPr lang="en-US" sz="2400" b="1" u="sng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Elder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, </a:t>
            </a:r>
            <a:r>
              <a:rPr lang="en-US" sz="2400" b="1" u="sng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overseer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, </a:t>
            </a:r>
            <a:r>
              <a:rPr lang="en-US" sz="2400" b="1" u="sng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shepherd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- wisdom, maturity, care &amp; concern for spiritual needs of sheep, efforts to get to know sheep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Chevron 5"/>
          <p:cNvSpPr/>
          <p:nvPr/>
        </p:nvSpPr>
        <p:spPr>
          <a:xfrm rot="9165418">
            <a:off x="1054266" y="3093088"/>
            <a:ext cx="634664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87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2400"/>
            <a:ext cx="19335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 rot="362975">
            <a:off x="445982" y="1133224"/>
            <a:ext cx="2737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Self Help…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283313" y="152400"/>
            <a:ext cx="857247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Preparing To Be Shepherds</a:t>
            </a:r>
          </a:p>
          <a:p>
            <a:pPr algn="ctr"/>
            <a:r>
              <a:rPr lang="en-US" sz="44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Sequel</a:t>
            </a:r>
            <a:endParaRPr lang="en-US" sz="4400" b="1" dirty="0">
              <a:ln w="24500" cmpd="dbl">
                <a:solidFill>
                  <a:srgbClr val="C0504D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C0504D">
                      <a:tint val="10000"/>
                      <a:satMod val="155000"/>
                    </a:srgbClr>
                  </a:gs>
                  <a:gs pos="60000">
                    <a:srgbClr val="C0504D">
                      <a:tint val="30000"/>
                      <a:satMod val="155000"/>
                    </a:srgbClr>
                  </a:gs>
                  <a:gs pos="100000">
                    <a:srgbClr val="C0504D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867997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What can I do so as to one day serve as an elder for the benefit of the souls of the flock of God?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5247" y="2826773"/>
            <a:ext cx="8238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FFFF"/>
                </a:solidFill>
                <a:latin typeface="Arial Narrow" panose="020B0606020202030204" pitchFamily="34" charset="0"/>
              </a:rPr>
              <a:t>Emphasis - not overseeing “the work” but overseeing “the church”</a:t>
            </a:r>
            <a:endParaRPr lang="en-US" sz="2400" b="1" dirty="0">
              <a:solidFill>
                <a:srgbClr val="00FFFF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3974" y="3302734"/>
            <a:ext cx="8053801" cy="242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Heb.13:17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- keep watch over your </a:t>
            </a:r>
            <a:r>
              <a:rPr lang="en-US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soul</a:t>
            </a:r>
          </a:p>
          <a:p>
            <a:endParaRPr lang="en-US" sz="105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24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Acts 20:28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- </a:t>
            </a:r>
            <a:r>
              <a:rPr lang="en-US" sz="2400" b="1" u="sng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be on guard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for yourselves &amp; </a:t>
            </a:r>
            <a:r>
              <a:rPr lang="en-US" sz="2400" b="1" u="sng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for all the flock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, over which the Holy Spirit has made you </a:t>
            </a:r>
            <a:r>
              <a:rPr lang="en-US" sz="2400" b="1" u="sng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overseers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u="sng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to shepherd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…</a:t>
            </a:r>
          </a:p>
          <a:p>
            <a:endParaRPr lang="en-US" sz="105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24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1Pet.5:2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- </a:t>
            </a:r>
            <a:r>
              <a:rPr lang="en-US" sz="2400" b="1" u="sng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shepherd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the flock of God </a:t>
            </a:r>
            <a:r>
              <a:rPr lang="en-US" sz="2400" b="1" u="sng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exercising oversight</a:t>
            </a:r>
          </a:p>
          <a:p>
            <a:endParaRPr lang="en-US" sz="105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24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Titus 1:7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- “as God’s steward”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94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2400"/>
            <a:ext cx="19335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 rot="362975">
            <a:off x="470561" y="1133224"/>
            <a:ext cx="2737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Self Help…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283313" y="152400"/>
            <a:ext cx="857247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Preparing To Be Shepherds</a:t>
            </a:r>
          </a:p>
          <a:p>
            <a:pPr algn="ctr"/>
            <a:r>
              <a:rPr lang="en-US" sz="44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Sequel</a:t>
            </a:r>
            <a:endParaRPr lang="en-US" sz="4400" b="1" dirty="0">
              <a:ln w="24500" cmpd="dbl">
                <a:solidFill>
                  <a:srgbClr val="C0504D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C0504D">
                      <a:tint val="10000"/>
                      <a:satMod val="155000"/>
                    </a:srgbClr>
                  </a:gs>
                  <a:gs pos="60000">
                    <a:srgbClr val="C0504D">
                      <a:tint val="30000"/>
                      <a:satMod val="155000"/>
                    </a:srgbClr>
                  </a:gs>
                  <a:gs pos="100000">
                    <a:srgbClr val="C0504D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955" y="1860623"/>
            <a:ext cx="29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FFFF"/>
                </a:solidFill>
                <a:latin typeface="Arial Narrow" panose="020B0606020202030204" pitchFamily="34" charset="0"/>
              </a:rPr>
              <a:t>Questions to ask self…</a:t>
            </a:r>
            <a:endParaRPr lang="en-US" sz="2400" b="1" dirty="0">
              <a:solidFill>
                <a:srgbClr val="00FFFF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8329" y="2373322"/>
            <a:ext cx="88189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What kind of interest do I show &amp; demonstrate toward my brethren?</a:t>
            </a:r>
          </a:p>
          <a:p>
            <a:pPr marL="457200" indent="-457200">
              <a:buAutoNum type="arabicPeriod"/>
            </a:pPr>
            <a:endParaRPr lang="en-US" sz="1050" b="1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What kind of relationship do I have with them?</a:t>
            </a:r>
          </a:p>
          <a:p>
            <a:pPr marL="457200" indent="-457200">
              <a:buAutoNum type="arabicPeriod"/>
            </a:pPr>
            <a:endParaRPr lang="en-US" sz="1050" b="1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As my family matures and grows and my children get older, what kind of relationship do I have with my wife &amp; children </a:t>
            </a:r>
            <a:r>
              <a:rPr lang="en-US" sz="240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and…</a:t>
            </a:r>
            <a:r>
              <a:rPr lang="en-US" sz="24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am I proving my ability to rule well?</a:t>
            </a:r>
          </a:p>
          <a:p>
            <a:pPr marL="457200" indent="-457200">
              <a:buAutoNum type="arabicPeriod"/>
            </a:pPr>
            <a:endParaRPr lang="en-US" sz="1050" b="1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Do I lead by example?</a:t>
            </a:r>
          </a:p>
          <a:p>
            <a:pPr marL="457200" indent="-457200">
              <a:buAutoNum type="arabicPeriod"/>
            </a:pPr>
            <a:endParaRPr lang="en-US" sz="105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How do I interact with those outside of the local church?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85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2702</TotalTime>
  <Words>813</Words>
  <Application>Microsoft Office PowerPoint</Application>
  <PresentationFormat>On-screen Show (4:3)</PresentationFormat>
  <Paragraphs>123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</dc:creator>
  <cp:lastModifiedBy>Perry</cp:lastModifiedBy>
  <cp:revision>179</cp:revision>
  <dcterms:created xsi:type="dcterms:W3CDTF">2011-06-10T02:44:41Z</dcterms:created>
  <dcterms:modified xsi:type="dcterms:W3CDTF">2014-03-23T12:07:17Z</dcterms:modified>
</cp:coreProperties>
</file>