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5" r:id="rId3"/>
    <p:sldId id="306" r:id="rId4"/>
    <p:sldId id="307" r:id="rId5"/>
    <p:sldId id="308" r:id="rId6"/>
    <p:sldId id="309" r:id="rId7"/>
    <p:sldId id="310" r:id="rId8"/>
    <p:sldId id="31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FFFF"/>
    <a:srgbClr val="FFFF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A20F1-D91B-480B-B152-8DA4D9E09F4E}"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A20F1-D91B-480B-B152-8DA4D9E09F4E}"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A20F1-D91B-480B-B152-8DA4D9E09F4E}" type="datetimeFigureOut">
              <a:rPr lang="en-US" smtClean="0"/>
              <a:pPr/>
              <a:t>4/14/2013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A20F1-D91B-480B-B152-8DA4D9E09F4E}" type="datetimeFigureOut">
              <a:rPr lang="en-US" smtClean="0"/>
              <a:pPr/>
              <a:t>4/14/2013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A20F1-D91B-480B-B152-8DA4D9E09F4E}" type="datetimeFigureOut">
              <a:rPr lang="en-US" smtClean="0"/>
              <a:pPr/>
              <a:t>4/14/2013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A20F1-D91B-480B-B152-8DA4D9E09F4E}"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A20F1-D91B-480B-B152-8DA4D9E09F4E}"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A20F1-D91B-480B-B152-8DA4D9E09F4E}" type="datetimeFigureOut">
              <a:rPr lang="en-US" smtClean="0"/>
              <a:pPr/>
              <a:t>4/14/2013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988C7-1DE2-4F7D-BAAB-CCB5EC8D5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1104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1482" y="353943"/>
            <a:ext cx="41052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02367" y="0"/>
            <a:ext cx="892289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rPr>
              <a:t>Temptation:  Throw Yourself Down</a:t>
            </a:r>
            <a:endParaRPr lang="en-US" sz="3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endParaRPr>
          </a:p>
        </p:txBody>
      </p:sp>
      <p:sp>
        <p:nvSpPr>
          <p:cNvPr id="3" name="TextBox 2"/>
          <p:cNvSpPr txBox="1"/>
          <p:nvPr/>
        </p:nvSpPr>
        <p:spPr>
          <a:xfrm>
            <a:off x="215282" y="646331"/>
            <a:ext cx="4280518" cy="3785652"/>
          </a:xfrm>
          <a:prstGeom prst="rect">
            <a:avLst/>
          </a:prstGeom>
          <a:noFill/>
        </p:spPr>
        <p:txBody>
          <a:bodyPr wrap="square" rtlCol="0">
            <a:spAutoFit/>
          </a:bodyPr>
          <a:lstStyle/>
          <a:p>
            <a:pPr algn="just"/>
            <a:r>
              <a:rPr lang="en-US" sz="2400" b="1" dirty="0" smtClean="0">
                <a:solidFill>
                  <a:srgbClr val="FFFF66"/>
                </a:solidFill>
                <a:latin typeface="Arial Black" pitchFamily="34" charset="0"/>
              </a:rPr>
              <a:t>Mt. 4:5-6 </a:t>
            </a:r>
            <a:r>
              <a:rPr lang="en-US" sz="2400" b="1" dirty="0">
                <a:solidFill>
                  <a:prstClr val="white"/>
                </a:solidFill>
                <a:latin typeface="Arial Narrow" pitchFamily="34" charset="0"/>
              </a:rPr>
              <a:t>- </a:t>
            </a:r>
            <a:r>
              <a:rPr lang="en-US" sz="2400" b="1" dirty="0" smtClean="0">
                <a:solidFill>
                  <a:prstClr val="white"/>
                </a:solidFill>
                <a:latin typeface="Arial Narrow" pitchFamily="34" charset="0"/>
              </a:rPr>
              <a:t>“Then the devil took Him into the Holy city and had Him stand on the pinnacle of the temple and said to Him, </a:t>
            </a:r>
            <a:r>
              <a:rPr lang="en-US" sz="2400" b="1" i="1" dirty="0" smtClean="0">
                <a:solidFill>
                  <a:prstClr val="white"/>
                </a:solidFill>
                <a:latin typeface="Arial Narrow" pitchFamily="34" charset="0"/>
              </a:rPr>
              <a:t>if You are the Son of God, throw yourself down,  for it is written, He will command His angels concerning You, and on their hands they will bear You up, so that you will  not strike Your foot against a stone</a:t>
            </a:r>
            <a:r>
              <a:rPr lang="en-US" sz="2400" b="1" dirty="0" smtClean="0">
                <a:solidFill>
                  <a:prstClr val="white"/>
                </a:solidFill>
                <a:latin typeface="Arial Narrow" pitchFamily="34" charset="0"/>
              </a:rPr>
              <a:t>”</a:t>
            </a:r>
            <a:endParaRPr lang="en-US" sz="2400" b="1" i="1" dirty="0">
              <a:solidFill>
                <a:prstClr val="white"/>
              </a:solidFill>
              <a:latin typeface="Arial Narrow" pitchFamily="34" charset="0"/>
            </a:endParaRPr>
          </a:p>
        </p:txBody>
      </p:sp>
      <p:sp>
        <p:nvSpPr>
          <p:cNvPr id="6" name="TextBox 5"/>
          <p:cNvSpPr txBox="1"/>
          <p:nvPr/>
        </p:nvSpPr>
        <p:spPr>
          <a:xfrm>
            <a:off x="235947" y="4654778"/>
            <a:ext cx="4717053" cy="1200329"/>
          </a:xfrm>
          <a:prstGeom prst="rect">
            <a:avLst/>
          </a:prstGeom>
          <a:noFill/>
        </p:spPr>
        <p:txBody>
          <a:bodyPr wrap="square" rtlCol="0">
            <a:spAutoFit/>
          </a:bodyPr>
          <a:lstStyle/>
          <a:p>
            <a:pPr algn="just"/>
            <a:r>
              <a:rPr lang="en-US" sz="2400" dirty="0" smtClean="0">
                <a:solidFill>
                  <a:srgbClr val="FFFF66"/>
                </a:solidFill>
                <a:latin typeface="Arial Black" pitchFamily="34" charset="0"/>
              </a:rPr>
              <a:t>Mt.4:7 </a:t>
            </a:r>
            <a:r>
              <a:rPr lang="en-US" sz="2400" b="1" dirty="0" smtClean="0">
                <a:solidFill>
                  <a:prstClr val="white"/>
                </a:solidFill>
                <a:latin typeface="Arial Narrow" pitchFamily="34" charset="0"/>
              </a:rPr>
              <a:t>- “Jesus said to him, on the other hand, it is written, </a:t>
            </a:r>
            <a:r>
              <a:rPr lang="en-US" sz="2400" b="1" i="1" dirty="0" smtClean="0">
                <a:solidFill>
                  <a:prstClr val="white"/>
                </a:solidFill>
                <a:latin typeface="Arial Narrow" pitchFamily="34" charset="0"/>
              </a:rPr>
              <a:t>you shall not put the Lord your God to the test</a:t>
            </a:r>
            <a:r>
              <a:rPr lang="en-US" sz="2400" b="1" dirty="0" smtClean="0">
                <a:solidFill>
                  <a:prstClr val="white"/>
                </a:solidFill>
                <a:latin typeface="Arial Narrow" pitchFamily="34" charset="0"/>
              </a:rPr>
              <a:t>”</a:t>
            </a:r>
            <a:endParaRPr lang="en-US" sz="2400" b="1" dirty="0">
              <a:solidFill>
                <a:prstClr val="white"/>
              </a:solidFill>
              <a:latin typeface="Arial Narrow" pitchFamily="34" charset="0"/>
            </a:endParaRPr>
          </a:p>
        </p:txBody>
      </p:sp>
      <p:sp>
        <p:nvSpPr>
          <p:cNvPr id="8" name="TextBox 7"/>
          <p:cNvSpPr txBox="1"/>
          <p:nvPr/>
        </p:nvSpPr>
        <p:spPr>
          <a:xfrm>
            <a:off x="4953000" y="761999"/>
            <a:ext cx="2352520" cy="1200329"/>
          </a:xfrm>
          <a:prstGeom prst="rect">
            <a:avLst/>
          </a:prstGeom>
          <a:noFill/>
        </p:spPr>
        <p:txBody>
          <a:bodyPr wrap="square" rtlCol="0">
            <a:spAutoFit/>
          </a:bodyPr>
          <a:lstStyle/>
          <a:p>
            <a:r>
              <a:rPr lang="en-US" sz="2400" dirty="0" smtClean="0">
                <a:solidFill>
                  <a:prstClr val="black"/>
                </a:solidFill>
                <a:latin typeface="Arial Black" pitchFamily="34" charset="0"/>
              </a:rPr>
              <a:t>Mt.4:1-11</a:t>
            </a:r>
          </a:p>
          <a:p>
            <a:r>
              <a:rPr lang="en-US" sz="2400" dirty="0" smtClean="0">
                <a:solidFill>
                  <a:prstClr val="black"/>
                </a:solidFill>
                <a:latin typeface="Arial Black" pitchFamily="34" charset="0"/>
              </a:rPr>
              <a:t>Lk.4:1-13</a:t>
            </a:r>
          </a:p>
          <a:p>
            <a:r>
              <a:rPr lang="en-US" sz="2400" dirty="0" smtClean="0">
                <a:solidFill>
                  <a:prstClr val="black"/>
                </a:solidFill>
                <a:latin typeface="Arial Black" pitchFamily="34" charset="0"/>
              </a:rPr>
              <a:t>Mk.1:12-13</a:t>
            </a:r>
            <a:endParaRPr lang="en-US" sz="2400" dirty="0">
              <a:solidFill>
                <a:prstClr val="black"/>
              </a:solidFill>
              <a:latin typeface="Arial Black" pitchFamily="34" charset="0"/>
            </a:endParaRPr>
          </a:p>
        </p:txBody>
      </p:sp>
    </p:spTree>
    <p:extLst>
      <p:ext uri="{BB962C8B-B14F-4D97-AF65-F5344CB8AC3E}">
        <p14:creationId xmlns:p14="http://schemas.microsoft.com/office/powerpoint/2010/main" val="213034960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1482" y="353943"/>
            <a:ext cx="41052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02367" y="0"/>
            <a:ext cx="892289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rPr>
              <a:t>Temptation:  Throw Yourself Down</a:t>
            </a:r>
            <a:endParaRPr lang="en-US" sz="3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endParaRPr>
          </a:p>
        </p:txBody>
      </p:sp>
      <p:sp>
        <p:nvSpPr>
          <p:cNvPr id="3" name="TextBox 2"/>
          <p:cNvSpPr txBox="1"/>
          <p:nvPr/>
        </p:nvSpPr>
        <p:spPr>
          <a:xfrm>
            <a:off x="721930" y="1888134"/>
            <a:ext cx="3359036" cy="1694118"/>
          </a:xfrm>
          <a:prstGeom prst="rect">
            <a:avLst/>
          </a:prstGeom>
          <a:noFill/>
        </p:spPr>
        <p:txBody>
          <a:bodyPr wrap="square" rtlCol="0">
            <a:spAutoFit/>
          </a:bodyPr>
          <a:lstStyle/>
          <a:p>
            <a:pPr algn="ctr">
              <a:lnSpc>
                <a:spcPct val="150000"/>
              </a:lnSpc>
            </a:pPr>
            <a:r>
              <a:rPr lang="en-US" sz="2400" b="1" dirty="0" smtClean="0">
                <a:solidFill>
                  <a:srgbClr val="FFFF66"/>
                </a:solidFill>
                <a:latin typeface="Arial Black" pitchFamily="34" charset="0"/>
              </a:rPr>
              <a:t>Lk.12:20-21</a:t>
            </a:r>
          </a:p>
          <a:p>
            <a:pPr algn="ctr">
              <a:lnSpc>
                <a:spcPct val="150000"/>
              </a:lnSpc>
            </a:pPr>
            <a:r>
              <a:rPr lang="en-US" sz="2400" b="1" dirty="0" smtClean="0">
                <a:solidFill>
                  <a:srgbClr val="FFFF66"/>
                </a:solidFill>
                <a:latin typeface="Arial Black" pitchFamily="34" charset="0"/>
              </a:rPr>
              <a:t>2Cor.11:13-15</a:t>
            </a:r>
          </a:p>
          <a:p>
            <a:pPr algn="ctr">
              <a:lnSpc>
                <a:spcPct val="150000"/>
              </a:lnSpc>
            </a:pPr>
            <a:r>
              <a:rPr lang="en-US" sz="2400" b="1" dirty="0" smtClean="0">
                <a:solidFill>
                  <a:srgbClr val="FFFF66"/>
                </a:solidFill>
                <a:latin typeface="Arial Black" pitchFamily="34" charset="0"/>
              </a:rPr>
              <a:t>Rev.12:9</a:t>
            </a:r>
            <a:endParaRPr lang="en-US" sz="2400" b="1" dirty="0">
              <a:solidFill>
                <a:prstClr val="white"/>
              </a:solidFill>
              <a:latin typeface="Arial Narrow" pitchFamily="34" charset="0"/>
            </a:endParaRPr>
          </a:p>
        </p:txBody>
      </p:sp>
      <p:sp>
        <p:nvSpPr>
          <p:cNvPr id="8" name="TextBox 7"/>
          <p:cNvSpPr txBox="1"/>
          <p:nvPr/>
        </p:nvSpPr>
        <p:spPr>
          <a:xfrm>
            <a:off x="4953000" y="761999"/>
            <a:ext cx="2352520" cy="1200329"/>
          </a:xfrm>
          <a:prstGeom prst="rect">
            <a:avLst/>
          </a:prstGeom>
          <a:noFill/>
        </p:spPr>
        <p:txBody>
          <a:bodyPr wrap="square" rtlCol="0">
            <a:spAutoFit/>
          </a:bodyPr>
          <a:lstStyle/>
          <a:p>
            <a:r>
              <a:rPr lang="en-US" sz="2400" dirty="0" smtClean="0">
                <a:solidFill>
                  <a:prstClr val="black"/>
                </a:solidFill>
                <a:latin typeface="Arial Black" pitchFamily="34" charset="0"/>
              </a:rPr>
              <a:t>Mt.4:1-11</a:t>
            </a:r>
          </a:p>
          <a:p>
            <a:r>
              <a:rPr lang="en-US" sz="2400" dirty="0" smtClean="0">
                <a:solidFill>
                  <a:prstClr val="black"/>
                </a:solidFill>
                <a:latin typeface="Arial Black" pitchFamily="34" charset="0"/>
              </a:rPr>
              <a:t>Lk.4:1-13</a:t>
            </a:r>
          </a:p>
          <a:p>
            <a:r>
              <a:rPr lang="en-US" sz="2400" dirty="0" smtClean="0">
                <a:solidFill>
                  <a:prstClr val="black"/>
                </a:solidFill>
                <a:latin typeface="Arial Black" pitchFamily="34" charset="0"/>
              </a:rPr>
              <a:t>Mk.1:12-13</a:t>
            </a:r>
            <a:endParaRPr lang="en-US" sz="2400" dirty="0">
              <a:solidFill>
                <a:prstClr val="black"/>
              </a:solidFill>
              <a:latin typeface="Arial Black" pitchFamily="34" charset="0"/>
            </a:endParaRPr>
          </a:p>
        </p:txBody>
      </p:sp>
      <p:sp>
        <p:nvSpPr>
          <p:cNvPr id="9" name="TextBox 8"/>
          <p:cNvSpPr txBox="1"/>
          <p:nvPr/>
        </p:nvSpPr>
        <p:spPr>
          <a:xfrm>
            <a:off x="383295" y="761999"/>
            <a:ext cx="4036306" cy="954107"/>
          </a:xfrm>
          <a:prstGeom prst="rect">
            <a:avLst/>
          </a:prstGeom>
          <a:noFill/>
        </p:spPr>
        <p:txBody>
          <a:bodyPr wrap="square" rtlCol="0">
            <a:spAutoFit/>
          </a:bodyPr>
          <a:lstStyle/>
          <a:p>
            <a:pPr algn="ctr"/>
            <a:r>
              <a:rPr lang="en-US" sz="2800" dirty="0" smtClean="0">
                <a:solidFill>
                  <a:srgbClr val="00FFFF"/>
                </a:solidFill>
                <a:latin typeface="Arial Black" pitchFamily="34" charset="0"/>
              </a:rPr>
              <a:t>The devil likes to appear “good”</a:t>
            </a:r>
            <a:endParaRPr lang="en-US" sz="2800" dirty="0">
              <a:solidFill>
                <a:srgbClr val="00FFFF"/>
              </a:solidFill>
              <a:latin typeface="Arial Black" pitchFamily="34" charset="0"/>
            </a:endParaRPr>
          </a:p>
        </p:txBody>
      </p:sp>
    </p:spTree>
    <p:extLst>
      <p:ext uri="{BB962C8B-B14F-4D97-AF65-F5344CB8AC3E}">
        <p14:creationId xmlns:p14="http://schemas.microsoft.com/office/powerpoint/2010/main" val="4758792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ppt_w</p:attrName>
                                        </p:attrNameLst>
                                      </p:cBhvr>
                                      <p:tavLst>
                                        <p:tav tm="0" fmla="#ppt_w*sin(2.5*pi*$)">
                                          <p:val>
                                            <p:fltVal val="0"/>
                                          </p:val>
                                        </p:tav>
                                        <p:tav tm="100000">
                                          <p:val>
                                            <p:fltVal val="1"/>
                                          </p:val>
                                        </p:tav>
                                      </p:tavLst>
                                    </p:anim>
                                    <p:anim calcmode="lin" valueType="num">
                                      <p:cBhvr>
                                        <p:cTn id="9"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1482" y="353943"/>
            <a:ext cx="41052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02367" y="0"/>
            <a:ext cx="892289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rPr>
              <a:t>Temptation:  Throw Yourself Down</a:t>
            </a:r>
            <a:endParaRPr lang="en-US" sz="3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endParaRPr>
          </a:p>
        </p:txBody>
      </p:sp>
      <p:sp>
        <p:nvSpPr>
          <p:cNvPr id="3" name="TextBox 2"/>
          <p:cNvSpPr txBox="1"/>
          <p:nvPr/>
        </p:nvSpPr>
        <p:spPr>
          <a:xfrm>
            <a:off x="756801" y="2735193"/>
            <a:ext cx="3359036" cy="1754326"/>
          </a:xfrm>
          <a:prstGeom prst="rect">
            <a:avLst/>
          </a:prstGeom>
          <a:noFill/>
        </p:spPr>
        <p:txBody>
          <a:bodyPr wrap="square" rtlCol="0">
            <a:spAutoFit/>
          </a:bodyPr>
          <a:lstStyle/>
          <a:p>
            <a:pPr algn="ctr">
              <a:lnSpc>
                <a:spcPct val="150000"/>
              </a:lnSpc>
            </a:pPr>
            <a:r>
              <a:rPr lang="en-US" sz="2400" b="1" dirty="0" smtClean="0">
                <a:solidFill>
                  <a:srgbClr val="FFFF66"/>
                </a:solidFill>
                <a:latin typeface="Arial Black" pitchFamily="34" charset="0"/>
              </a:rPr>
              <a:t>Js.2:19</a:t>
            </a:r>
          </a:p>
          <a:p>
            <a:pPr algn="ctr">
              <a:lnSpc>
                <a:spcPct val="150000"/>
              </a:lnSpc>
            </a:pPr>
            <a:r>
              <a:rPr lang="en-US" sz="2400" b="1" dirty="0" smtClean="0">
                <a:solidFill>
                  <a:srgbClr val="FFFF66"/>
                </a:solidFill>
                <a:latin typeface="Arial Black" pitchFamily="34" charset="0"/>
              </a:rPr>
              <a:t>Mk.5:1-20</a:t>
            </a:r>
          </a:p>
          <a:p>
            <a:pPr algn="ctr">
              <a:lnSpc>
                <a:spcPct val="150000"/>
              </a:lnSpc>
            </a:pPr>
            <a:r>
              <a:rPr lang="en-US" sz="2400" b="1" dirty="0" smtClean="0">
                <a:solidFill>
                  <a:srgbClr val="FFFF66"/>
                </a:solidFill>
                <a:latin typeface="Arial Black" pitchFamily="34" charset="0"/>
              </a:rPr>
              <a:t>Ps.91</a:t>
            </a:r>
            <a:endParaRPr lang="en-US" sz="2400" b="1" dirty="0">
              <a:solidFill>
                <a:prstClr val="white"/>
              </a:solidFill>
              <a:latin typeface="Arial Narrow" pitchFamily="34" charset="0"/>
            </a:endParaRPr>
          </a:p>
        </p:txBody>
      </p:sp>
      <p:sp>
        <p:nvSpPr>
          <p:cNvPr id="8" name="TextBox 7"/>
          <p:cNvSpPr txBox="1"/>
          <p:nvPr/>
        </p:nvSpPr>
        <p:spPr>
          <a:xfrm>
            <a:off x="4953000" y="761999"/>
            <a:ext cx="2352520" cy="1200329"/>
          </a:xfrm>
          <a:prstGeom prst="rect">
            <a:avLst/>
          </a:prstGeom>
          <a:noFill/>
        </p:spPr>
        <p:txBody>
          <a:bodyPr wrap="square" rtlCol="0">
            <a:spAutoFit/>
          </a:bodyPr>
          <a:lstStyle/>
          <a:p>
            <a:r>
              <a:rPr lang="en-US" sz="2400" dirty="0" smtClean="0">
                <a:solidFill>
                  <a:prstClr val="black"/>
                </a:solidFill>
                <a:latin typeface="Arial Black" pitchFamily="34" charset="0"/>
              </a:rPr>
              <a:t>Mt.4:1-11</a:t>
            </a:r>
          </a:p>
          <a:p>
            <a:r>
              <a:rPr lang="en-US" sz="2400" dirty="0" smtClean="0">
                <a:solidFill>
                  <a:prstClr val="black"/>
                </a:solidFill>
                <a:latin typeface="Arial Black" pitchFamily="34" charset="0"/>
              </a:rPr>
              <a:t>Lk.4:1-13</a:t>
            </a:r>
          </a:p>
          <a:p>
            <a:r>
              <a:rPr lang="en-US" sz="2400" dirty="0" smtClean="0">
                <a:solidFill>
                  <a:prstClr val="black"/>
                </a:solidFill>
                <a:latin typeface="Arial Black" pitchFamily="34" charset="0"/>
              </a:rPr>
              <a:t>Mk.1:12-13</a:t>
            </a:r>
            <a:endParaRPr lang="en-US" sz="2400" dirty="0">
              <a:solidFill>
                <a:prstClr val="black"/>
              </a:solidFill>
              <a:latin typeface="Arial Black" pitchFamily="34" charset="0"/>
            </a:endParaRPr>
          </a:p>
        </p:txBody>
      </p:sp>
      <p:sp>
        <p:nvSpPr>
          <p:cNvPr id="9" name="TextBox 8"/>
          <p:cNvSpPr txBox="1"/>
          <p:nvPr/>
        </p:nvSpPr>
        <p:spPr>
          <a:xfrm>
            <a:off x="383295" y="761999"/>
            <a:ext cx="4036306" cy="1815882"/>
          </a:xfrm>
          <a:prstGeom prst="rect">
            <a:avLst/>
          </a:prstGeom>
          <a:noFill/>
        </p:spPr>
        <p:txBody>
          <a:bodyPr wrap="square" rtlCol="0">
            <a:spAutoFit/>
          </a:bodyPr>
          <a:lstStyle/>
          <a:p>
            <a:pPr algn="ctr"/>
            <a:r>
              <a:rPr lang="en-US" sz="2800" dirty="0" smtClean="0">
                <a:solidFill>
                  <a:srgbClr val="00FFFF"/>
                </a:solidFill>
                <a:latin typeface="Arial Black" pitchFamily="34" charset="0"/>
              </a:rPr>
              <a:t>There’s something more involved than His </a:t>
            </a:r>
            <a:r>
              <a:rPr lang="en-US" sz="2800" dirty="0" err="1" smtClean="0">
                <a:solidFill>
                  <a:srgbClr val="00FFFF"/>
                </a:solidFill>
                <a:latin typeface="Arial Black" pitchFamily="34" charset="0"/>
              </a:rPr>
              <a:t>Sonship</a:t>
            </a:r>
            <a:r>
              <a:rPr lang="en-US" sz="2800" dirty="0" smtClean="0">
                <a:solidFill>
                  <a:srgbClr val="00FFFF"/>
                </a:solidFill>
                <a:latin typeface="Arial Black" pitchFamily="34" charset="0"/>
              </a:rPr>
              <a:t> and pride</a:t>
            </a:r>
            <a:endParaRPr lang="en-US" sz="2800" dirty="0">
              <a:solidFill>
                <a:srgbClr val="00FFFF"/>
              </a:solidFill>
              <a:latin typeface="Arial Black" pitchFamily="34" charset="0"/>
            </a:endParaRPr>
          </a:p>
        </p:txBody>
      </p:sp>
    </p:spTree>
    <p:extLst>
      <p:ext uri="{BB962C8B-B14F-4D97-AF65-F5344CB8AC3E}">
        <p14:creationId xmlns:p14="http://schemas.microsoft.com/office/powerpoint/2010/main" val="18125649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ppt_w</p:attrName>
                                        </p:attrNameLst>
                                      </p:cBhvr>
                                      <p:tavLst>
                                        <p:tav tm="0" fmla="#ppt_w*sin(2.5*pi*$)">
                                          <p:val>
                                            <p:fltVal val="0"/>
                                          </p:val>
                                        </p:tav>
                                        <p:tav tm="100000">
                                          <p:val>
                                            <p:fltVal val="1"/>
                                          </p:val>
                                        </p:tav>
                                      </p:tavLst>
                                    </p:anim>
                                    <p:anim calcmode="lin" valueType="num">
                                      <p:cBhvr>
                                        <p:cTn id="9" dur="5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1482" y="353943"/>
            <a:ext cx="41052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02367" y="0"/>
            <a:ext cx="892289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rPr>
              <a:t>Temptation:  Throw Yourself Down</a:t>
            </a:r>
            <a:endParaRPr lang="en-US" sz="3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endParaRPr>
          </a:p>
        </p:txBody>
      </p:sp>
      <p:sp>
        <p:nvSpPr>
          <p:cNvPr id="3" name="TextBox 2"/>
          <p:cNvSpPr txBox="1"/>
          <p:nvPr/>
        </p:nvSpPr>
        <p:spPr>
          <a:xfrm>
            <a:off x="414935" y="2254121"/>
            <a:ext cx="4036306" cy="2862322"/>
          </a:xfrm>
          <a:prstGeom prst="rect">
            <a:avLst/>
          </a:prstGeom>
          <a:noFill/>
        </p:spPr>
        <p:txBody>
          <a:bodyPr wrap="square" rtlCol="0">
            <a:spAutoFit/>
          </a:bodyPr>
          <a:lstStyle/>
          <a:p>
            <a:pPr algn="ctr">
              <a:lnSpc>
                <a:spcPct val="150000"/>
              </a:lnSpc>
            </a:pPr>
            <a:r>
              <a:rPr lang="en-US" sz="2400" b="1" dirty="0" smtClean="0">
                <a:solidFill>
                  <a:prstClr val="white"/>
                </a:solidFill>
                <a:latin typeface="Arial Black" pitchFamily="34" charset="0"/>
              </a:rPr>
              <a:t>Deut.6:16  (Ex.17:1-7)</a:t>
            </a:r>
          </a:p>
          <a:p>
            <a:pPr algn="ctr">
              <a:lnSpc>
                <a:spcPct val="150000"/>
              </a:lnSpc>
            </a:pPr>
            <a:r>
              <a:rPr lang="en-US" sz="2400" b="1" dirty="0" smtClean="0">
                <a:solidFill>
                  <a:srgbClr val="FFFF66"/>
                </a:solidFill>
                <a:latin typeface="Arial Black" pitchFamily="34" charset="0"/>
              </a:rPr>
              <a:t>Ex.14:10-12; 19, 30--31</a:t>
            </a:r>
          </a:p>
          <a:p>
            <a:pPr algn="ctr">
              <a:lnSpc>
                <a:spcPct val="150000"/>
              </a:lnSpc>
            </a:pPr>
            <a:r>
              <a:rPr lang="en-US" sz="2400" b="1" dirty="0" smtClean="0">
                <a:solidFill>
                  <a:srgbClr val="FFFF66"/>
                </a:solidFill>
                <a:latin typeface="Arial Black" pitchFamily="34" charset="0"/>
              </a:rPr>
              <a:t>Ex.15:22-27</a:t>
            </a:r>
          </a:p>
          <a:p>
            <a:pPr algn="ctr">
              <a:lnSpc>
                <a:spcPct val="150000"/>
              </a:lnSpc>
            </a:pPr>
            <a:r>
              <a:rPr lang="en-US" sz="2400" b="1" dirty="0" smtClean="0">
                <a:solidFill>
                  <a:srgbClr val="FFFF66"/>
                </a:solidFill>
                <a:latin typeface="Arial Black" pitchFamily="34" charset="0"/>
              </a:rPr>
              <a:t>Ex.16:1-4</a:t>
            </a:r>
          </a:p>
          <a:p>
            <a:pPr algn="ctr">
              <a:lnSpc>
                <a:spcPct val="150000"/>
              </a:lnSpc>
            </a:pPr>
            <a:r>
              <a:rPr lang="en-US" sz="2400" b="1" dirty="0" smtClean="0">
                <a:solidFill>
                  <a:srgbClr val="FFFF66"/>
                </a:solidFill>
                <a:latin typeface="Arial Black" pitchFamily="34" charset="0"/>
              </a:rPr>
              <a:t>Ex.17:7  (Ps.78:40-42)</a:t>
            </a:r>
            <a:endParaRPr lang="en-US" sz="2400" b="1" dirty="0">
              <a:solidFill>
                <a:prstClr val="white"/>
              </a:solidFill>
              <a:latin typeface="Arial Narrow" pitchFamily="34" charset="0"/>
            </a:endParaRPr>
          </a:p>
        </p:txBody>
      </p:sp>
      <p:sp>
        <p:nvSpPr>
          <p:cNvPr id="8" name="TextBox 7"/>
          <p:cNvSpPr txBox="1"/>
          <p:nvPr/>
        </p:nvSpPr>
        <p:spPr>
          <a:xfrm>
            <a:off x="4953000" y="761999"/>
            <a:ext cx="2352520" cy="1200329"/>
          </a:xfrm>
          <a:prstGeom prst="rect">
            <a:avLst/>
          </a:prstGeom>
          <a:noFill/>
        </p:spPr>
        <p:txBody>
          <a:bodyPr wrap="square" rtlCol="0">
            <a:spAutoFit/>
          </a:bodyPr>
          <a:lstStyle/>
          <a:p>
            <a:r>
              <a:rPr lang="en-US" sz="2400" dirty="0" smtClean="0">
                <a:solidFill>
                  <a:prstClr val="black"/>
                </a:solidFill>
                <a:latin typeface="Arial Black" pitchFamily="34" charset="0"/>
              </a:rPr>
              <a:t>Mt.4:1-11</a:t>
            </a:r>
          </a:p>
          <a:p>
            <a:r>
              <a:rPr lang="en-US" sz="2400" dirty="0" smtClean="0">
                <a:solidFill>
                  <a:prstClr val="black"/>
                </a:solidFill>
                <a:latin typeface="Arial Black" pitchFamily="34" charset="0"/>
              </a:rPr>
              <a:t>Lk.4:1-13</a:t>
            </a:r>
          </a:p>
          <a:p>
            <a:r>
              <a:rPr lang="en-US" sz="2400" dirty="0" smtClean="0">
                <a:solidFill>
                  <a:prstClr val="black"/>
                </a:solidFill>
                <a:latin typeface="Arial Black" pitchFamily="34" charset="0"/>
              </a:rPr>
              <a:t>Mk.1:12-13</a:t>
            </a:r>
            <a:endParaRPr lang="en-US" sz="2400" dirty="0">
              <a:solidFill>
                <a:prstClr val="black"/>
              </a:solidFill>
              <a:latin typeface="Arial Black" pitchFamily="34" charset="0"/>
            </a:endParaRPr>
          </a:p>
        </p:txBody>
      </p:sp>
      <p:sp>
        <p:nvSpPr>
          <p:cNvPr id="9" name="TextBox 8"/>
          <p:cNvSpPr txBox="1"/>
          <p:nvPr/>
        </p:nvSpPr>
        <p:spPr>
          <a:xfrm>
            <a:off x="202366" y="761999"/>
            <a:ext cx="4461445" cy="1384995"/>
          </a:xfrm>
          <a:prstGeom prst="rect">
            <a:avLst/>
          </a:prstGeom>
          <a:noFill/>
        </p:spPr>
        <p:txBody>
          <a:bodyPr wrap="square" rtlCol="0">
            <a:spAutoFit/>
          </a:bodyPr>
          <a:lstStyle/>
          <a:p>
            <a:pPr algn="ctr"/>
            <a:r>
              <a:rPr lang="en-US" sz="2800" dirty="0" smtClean="0">
                <a:solidFill>
                  <a:srgbClr val="00FFFF"/>
                </a:solidFill>
                <a:latin typeface="Arial Black" pitchFamily="34" charset="0"/>
              </a:rPr>
              <a:t>There’s something more involved than His </a:t>
            </a:r>
            <a:r>
              <a:rPr lang="en-US" sz="2800" dirty="0" err="1" smtClean="0">
                <a:solidFill>
                  <a:srgbClr val="00FFFF"/>
                </a:solidFill>
                <a:latin typeface="Arial Black" pitchFamily="34" charset="0"/>
              </a:rPr>
              <a:t>Sonship</a:t>
            </a:r>
            <a:r>
              <a:rPr lang="en-US" sz="2800" dirty="0" smtClean="0">
                <a:solidFill>
                  <a:srgbClr val="00FFFF"/>
                </a:solidFill>
                <a:latin typeface="Arial Black" pitchFamily="34" charset="0"/>
              </a:rPr>
              <a:t> and pride</a:t>
            </a:r>
            <a:endParaRPr lang="en-US" sz="2800" dirty="0">
              <a:solidFill>
                <a:srgbClr val="00FFFF"/>
              </a:solidFill>
              <a:latin typeface="Arial Black" pitchFamily="34" charset="0"/>
            </a:endParaRPr>
          </a:p>
        </p:txBody>
      </p:sp>
      <p:sp>
        <p:nvSpPr>
          <p:cNvPr id="4" name="TextBox 3"/>
          <p:cNvSpPr txBox="1"/>
          <p:nvPr/>
        </p:nvSpPr>
        <p:spPr>
          <a:xfrm>
            <a:off x="914400" y="5117735"/>
            <a:ext cx="2590799" cy="830997"/>
          </a:xfrm>
          <a:prstGeom prst="rect">
            <a:avLst/>
          </a:prstGeom>
          <a:noFill/>
        </p:spPr>
        <p:txBody>
          <a:bodyPr wrap="square" rtlCol="0">
            <a:spAutoFit/>
          </a:bodyPr>
          <a:lstStyle/>
          <a:p>
            <a:pPr algn="ctr"/>
            <a:r>
              <a:rPr lang="en-US" sz="2400" b="1" dirty="0" smtClean="0">
                <a:solidFill>
                  <a:prstClr val="white"/>
                </a:solidFill>
                <a:latin typeface="Arial Narrow" pitchFamily="34" charset="0"/>
              </a:rPr>
              <a:t>“Is the Lord among us or not?”</a:t>
            </a:r>
            <a:endParaRPr lang="en-US" sz="2400" b="1" dirty="0">
              <a:solidFill>
                <a:prstClr val="white"/>
              </a:solidFill>
              <a:latin typeface="Arial Narrow" pitchFamily="34" charset="0"/>
            </a:endParaRPr>
          </a:p>
        </p:txBody>
      </p:sp>
    </p:spTree>
    <p:extLst>
      <p:ext uri="{BB962C8B-B14F-4D97-AF65-F5344CB8AC3E}">
        <p14:creationId xmlns:p14="http://schemas.microsoft.com/office/powerpoint/2010/main" val="107564826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55" presetClass="entr" presetSubtype="0"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strVal val="#ppt_w*0.70"/>
                                          </p:val>
                                        </p:tav>
                                        <p:tav tm="100000">
                                          <p:val>
                                            <p:strVal val="#ppt_w"/>
                                          </p:val>
                                        </p:tav>
                                      </p:tavLst>
                                    </p:anim>
                                    <p:anim calcmode="lin" valueType="num">
                                      <p:cBhvr>
                                        <p:cTn id="35" dur="1000" fill="hold"/>
                                        <p:tgtEl>
                                          <p:spTgt spid="4"/>
                                        </p:tgtEl>
                                        <p:attrNameLst>
                                          <p:attrName>ppt_h</p:attrName>
                                        </p:attrNameLst>
                                      </p:cBhvr>
                                      <p:tavLst>
                                        <p:tav tm="0">
                                          <p:val>
                                            <p:strVal val="#ppt_h"/>
                                          </p:val>
                                        </p:tav>
                                        <p:tav tm="100000">
                                          <p:val>
                                            <p:strVal val="#ppt_h"/>
                                          </p:val>
                                        </p:tav>
                                      </p:tavLst>
                                    </p:anim>
                                    <p:animEffect transition="in" filter="fade">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1482" y="353943"/>
            <a:ext cx="41052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02367" y="0"/>
            <a:ext cx="892289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rPr>
              <a:t>Temptation:  Throw Yourself Down</a:t>
            </a:r>
            <a:endParaRPr lang="en-US" sz="3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endParaRPr>
          </a:p>
        </p:txBody>
      </p:sp>
      <p:sp>
        <p:nvSpPr>
          <p:cNvPr id="3" name="TextBox 2"/>
          <p:cNvSpPr txBox="1"/>
          <p:nvPr/>
        </p:nvSpPr>
        <p:spPr>
          <a:xfrm>
            <a:off x="756801" y="1985318"/>
            <a:ext cx="3359036" cy="1754326"/>
          </a:xfrm>
          <a:prstGeom prst="rect">
            <a:avLst/>
          </a:prstGeom>
          <a:noFill/>
        </p:spPr>
        <p:txBody>
          <a:bodyPr wrap="square" rtlCol="0">
            <a:spAutoFit/>
          </a:bodyPr>
          <a:lstStyle/>
          <a:p>
            <a:pPr algn="ctr">
              <a:lnSpc>
                <a:spcPct val="150000"/>
              </a:lnSpc>
            </a:pPr>
            <a:r>
              <a:rPr lang="en-US" sz="2400" b="1" dirty="0" smtClean="0">
                <a:solidFill>
                  <a:srgbClr val="FFFF66"/>
                </a:solidFill>
                <a:latin typeface="Arial Black" pitchFamily="34" charset="0"/>
              </a:rPr>
              <a:t>Mt.12:38-42</a:t>
            </a:r>
          </a:p>
          <a:p>
            <a:pPr algn="ctr">
              <a:lnSpc>
                <a:spcPct val="150000"/>
              </a:lnSpc>
            </a:pPr>
            <a:r>
              <a:rPr lang="en-US" sz="2400" b="1" dirty="0" smtClean="0">
                <a:solidFill>
                  <a:srgbClr val="FFFF66"/>
                </a:solidFill>
                <a:latin typeface="Arial Black" pitchFamily="34" charset="0"/>
              </a:rPr>
              <a:t>Mt.16:1-4</a:t>
            </a:r>
          </a:p>
          <a:p>
            <a:pPr algn="ctr">
              <a:lnSpc>
                <a:spcPct val="150000"/>
              </a:lnSpc>
            </a:pPr>
            <a:r>
              <a:rPr lang="en-US" sz="2400" b="1" dirty="0" smtClean="0">
                <a:solidFill>
                  <a:srgbClr val="FFFF66"/>
                </a:solidFill>
                <a:latin typeface="Arial Black" pitchFamily="34" charset="0"/>
              </a:rPr>
              <a:t>1Cor.1:21-24</a:t>
            </a:r>
          </a:p>
        </p:txBody>
      </p:sp>
      <p:sp>
        <p:nvSpPr>
          <p:cNvPr id="8" name="TextBox 7"/>
          <p:cNvSpPr txBox="1"/>
          <p:nvPr/>
        </p:nvSpPr>
        <p:spPr>
          <a:xfrm>
            <a:off x="4953000" y="761999"/>
            <a:ext cx="2352520" cy="1200329"/>
          </a:xfrm>
          <a:prstGeom prst="rect">
            <a:avLst/>
          </a:prstGeom>
          <a:noFill/>
        </p:spPr>
        <p:txBody>
          <a:bodyPr wrap="square" rtlCol="0">
            <a:spAutoFit/>
          </a:bodyPr>
          <a:lstStyle/>
          <a:p>
            <a:r>
              <a:rPr lang="en-US" sz="2400" dirty="0" smtClean="0">
                <a:solidFill>
                  <a:prstClr val="black"/>
                </a:solidFill>
                <a:latin typeface="Arial Black" pitchFamily="34" charset="0"/>
              </a:rPr>
              <a:t>Mt.4:1-11</a:t>
            </a:r>
          </a:p>
          <a:p>
            <a:r>
              <a:rPr lang="en-US" sz="2400" dirty="0" smtClean="0">
                <a:solidFill>
                  <a:prstClr val="black"/>
                </a:solidFill>
                <a:latin typeface="Arial Black" pitchFamily="34" charset="0"/>
              </a:rPr>
              <a:t>Lk.4:1-13</a:t>
            </a:r>
          </a:p>
          <a:p>
            <a:r>
              <a:rPr lang="en-US" sz="2400" dirty="0" smtClean="0">
                <a:solidFill>
                  <a:prstClr val="black"/>
                </a:solidFill>
                <a:latin typeface="Arial Black" pitchFamily="34" charset="0"/>
              </a:rPr>
              <a:t>Mk.1:12-13</a:t>
            </a:r>
            <a:endParaRPr lang="en-US" sz="2400" dirty="0">
              <a:solidFill>
                <a:prstClr val="black"/>
              </a:solidFill>
              <a:latin typeface="Arial Black" pitchFamily="34" charset="0"/>
            </a:endParaRPr>
          </a:p>
        </p:txBody>
      </p:sp>
      <p:sp>
        <p:nvSpPr>
          <p:cNvPr id="9" name="TextBox 8"/>
          <p:cNvSpPr txBox="1"/>
          <p:nvPr/>
        </p:nvSpPr>
        <p:spPr>
          <a:xfrm>
            <a:off x="383295" y="761999"/>
            <a:ext cx="4036306" cy="954107"/>
          </a:xfrm>
          <a:prstGeom prst="rect">
            <a:avLst/>
          </a:prstGeom>
          <a:noFill/>
        </p:spPr>
        <p:txBody>
          <a:bodyPr wrap="square" rtlCol="0">
            <a:spAutoFit/>
          </a:bodyPr>
          <a:lstStyle/>
          <a:p>
            <a:pPr algn="ctr"/>
            <a:r>
              <a:rPr lang="en-US" sz="2800" dirty="0" smtClean="0">
                <a:solidFill>
                  <a:srgbClr val="00FFFF"/>
                </a:solidFill>
                <a:latin typeface="Arial Black" pitchFamily="34" charset="0"/>
              </a:rPr>
              <a:t>Don’t tempt / test the Lord Your God</a:t>
            </a:r>
            <a:endParaRPr lang="en-US" sz="2800" dirty="0">
              <a:solidFill>
                <a:srgbClr val="00FFFF"/>
              </a:solidFill>
              <a:latin typeface="Arial Black" pitchFamily="34" charset="0"/>
            </a:endParaRPr>
          </a:p>
        </p:txBody>
      </p:sp>
      <p:sp>
        <p:nvSpPr>
          <p:cNvPr id="4" name="TextBox 3"/>
          <p:cNvSpPr txBox="1"/>
          <p:nvPr/>
        </p:nvSpPr>
        <p:spPr>
          <a:xfrm>
            <a:off x="1333359" y="4800600"/>
            <a:ext cx="1767150" cy="1142877"/>
          </a:xfrm>
          <a:prstGeom prst="rect">
            <a:avLst/>
          </a:prstGeom>
          <a:noFill/>
        </p:spPr>
        <p:txBody>
          <a:bodyPr wrap="none" rtlCol="0">
            <a:spAutoFit/>
          </a:bodyPr>
          <a:lstStyle/>
          <a:p>
            <a:pPr algn="ctr">
              <a:lnSpc>
                <a:spcPct val="150000"/>
              </a:lnSpc>
            </a:pPr>
            <a:r>
              <a:rPr lang="en-US" sz="2400" dirty="0" smtClean="0">
                <a:solidFill>
                  <a:prstClr val="white"/>
                </a:solidFill>
                <a:latin typeface="Arial Black" pitchFamily="34" charset="0"/>
              </a:rPr>
              <a:t>2Jn. 9</a:t>
            </a:r>
          </a:p>
          <a:p>
            <a:pPr algn="ctr">
              <a:lnSpc>
                <a:spcPct val="150000"/>
              </a:lnSpc>
            </a:pPr>
            <a:r>
              <a:rPr lang="en-US" sz="2400" dirty="0" smtClean="0">
                <a:solidFill>
                  <a:prstClr val="white"/>
                </a:solidFill>
                <a:latin typeface="Arial Black" pitchFamily="34" charset="0"/>
              </a:rPr>
              <a:t>1Cor.13:4</a:t>
            </a:r>
            <a:endParaRPr lang="en-US" sz="2400" dirty="0">
              <a:solidFill>
                <a:prstClr val="white"/>
              </a:solidFill>
              <a:latin typeface="Arial Black" pitchFamily="34" charset="0"/>
            </a:endParaRPr>
          </a:p>
        </p:txBody>
      </p:sp>
      <p:sp>
        <p:nvSpPr>
          <p:cNvPr id="10" name="TextBox 9"/>
          <p:cNvSpPr txBox="1"/>
          <p:nvPr/>
        </p:nvSpPr>
        <p:spPr>
          <a:xfrm>
            <a:off x="417562" y="3963210"/>
            <a:ext cx="3711190" cy="830997"/>
          </a:xfrm>
          <a:prstGeom prst="rect">
            <a:avLst/>
          </a:prstGeom>
          <a:noFill/>
        </p:spPr>
        <p:txBody>
          <a:bodyPr wrap="square" rtlCol="0">
            <a:spAutoFit/>
          </a:bodyPr>
          <a:lstStyle/>
          <a:p>
            <a:pPr algn="ctr"/>
            <a:r>
              <a:rPr lang="en-US" sz="2400" b="1" dirty="0" smtClean="0">
                <a:solidFill>
                  <a:prstClr val="white"/>
                </a:solidFill>
                <a:latin typeface="Arial Narrow" pitchFamily="34" charset="0"/>
              </a:rPr>
              <a:t>Attacks both through our weaknesses &amp; our strengths</a:t>
            </a:r>
            <a:endParaRPr lang="en-US" sz="2400" b="1" dirty="0">
              <a:solidFill>
                <a:prstClr val="white"/>
              </a:solidFill>
              <a:latin typeface="Arial Narrow" pitchFamily="34" charset="0"/>
            </a:endParaRPr>
          </a:p>
        </p:txBody>
      </p:sp>
    </p:spTree>
    <p:extLst>
      <p:ext uri="{BB962C8B-B14F-4D97-AF65-F5344CB8AC3E}">
        <p14:creationId xmlns:p14="http://schemas.microsoft.com/office/powerpoint/2010/main" val="48089871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ppt_w</p:attrName>
                                        </p:attrNameLst>
                                      </p:cBhvr>
                                      <p:tavLst>
                                        <p:tav tm="0" fmla="#ppt_w*sin(2.5*pi*$)">
                                          <p:val>
                                            <p:fltVal val="0"/>
                                          </p:val>
                                        </p:tav>
                                        <p:tav tm="100000">
                                          <p:val>
                                            <p:fltVal val="1"/>
                                          </p:val>
                                        </p:tav>
                                      </p:tavLst>
                                    </p:anim>
                                    <p:anim calcmode="lin" valueType="num">
                                      <p:cBhvr>
                                        <p:cTn id="9"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4"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p:cTn id="3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4">
                                            <p:txEl>
                                              <p:pRg st="0" end="0"/>
                                            </p:txEl>
                                          </p:spTgt>
                                        </p:tgtEl>
                                      </p:cBhvr>
                                    </p:animEffect>
                                  </p:childTnLst>
                                </p:cTn>
                              </p:par>
                            </p:childTnLst>
                          </p:cTn>
                        </p:par>
                        <p:par>
                          <p:cTn id="38" fill="hold">
                            <p:stCondLst>
                              <p:cond delay="500"/>
                            </p:stCondLst>
                            <p:childTnLst>
                              <p:par>
                                <p:cTn id="39" presetID="53" presetClass="entr" presetSubtype="16" fill="hold" nodeType="after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p:cTn id="4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43"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1482" y="353943"/>
            <a:ext cx="41052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02367" y="0"/>
            <a:ext cx="892289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rPr>
              <a:t>Temptation:  Throw Yourself Down</a:t>
            </a:r>
            <a:endParaRPr lang="en-US" sz="3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endParaRPr>
          </a:p>
        </p:txBody>
      </p:sp>
      <p:sp>
        <p:nvSpPr>
          <p:cNvPr id="3" name="TextBox 2"/>
          <p:cNvSpPr txBox="1"/>
          <p:nvPr/>
        </p:nvSpPr>
        <p:spPr>
          <a:xfrm rot="21091395">
            <a:off x="21955" y="1966992"/>
            <a:ext cx="2209800" cy="461665"/>
          </a:xfrm>
          <a:prstGeom prst="rect">
            <a:avLst/>
          </a:prstGeom>
          <a:noFill/>
        </p:spPr>
        <p:txBody>
          <a:bodyPr wrap="square" rtlCol="0">
            <a:spAutoFit/>
          </a:bodyPr>
          <a:lstStyle/>
          <a:p>
            <a:pPr algn="ctr"/>
            <a:r>
              <a:rPr lang="en-US" sz="2400" b="1" dirty="0" smtClean="0">
                <a:solidFill>
                  <a:srgbClr val="FFFF66"/>
                </a:solidFill>
                <a:latin typeface="Arial Narrow" pitchFamily="34" charset="0"/>
              </a:rPr>
              <a:t>1Cor.6:19-20</a:t>
            </a:r>
          </a:p>
        </p:txBody>
      </p:sp>
      <p:sp>
        <p:nvSpPr>
          <p:cNvPr id="8" name="TextBox 7"/>
          <p:cNvSpPr txBox="1"/>
          <p:nvPr/>
        </p:nvSpPr>
        <p:spPr>
          <a:xfrm>
            <a:off x="4953000" y="761999"/>
            <a:ext cx="2352520" cy="1200329"/>
          </a:xfrm>
          <a:prstGeom prst="rect">
            <a:avLst/>
          </a:prstGeom>
          <a:noFill/>
        </p:spPr>
        <p:txBody>
          <a:bodyPr wrap="square" rtlCol="0">
            <a:spAutoFit/>
          </a:bodyPr>
          <a:lstStyle/>
          <a:p>
            <a:r>
              <a:rPr lang="en-US" sz="2400" dirty="0" smtClean="0">
                <a:solidFill>
                  <a:prstClr val="black"/>
                </a:solidFill>
                <a:latin typeface="Arial Black" pitchFamily="34" charset="0"/>
              </a:rPr>
              <a:t>Mt.4:1-11</a:t>
            </a:r>
          </a:p>
          <a:p>
            <a:r>
              <a:rPr lang="en-US" sz="2400" dirty="0" smtClean="0">
                <a:solidFill>
                  <a:prstClr val="black"/>
                </a:solidFill>
                <a:latin typeface="Arial Black" pitchFamily="34" charset="0"/>
              </a:rPr>
              <a:t>Lk.4:1-13</a:t>
            </a:r>
          </a:p>
          <a:p>
            <a:r>
              <a:rPr lang="en-US" sz="2400" dirty="0" smtClean="0">
                <a:solidFill>
                  <a:prstClr val="black"/>
                </a:solidFill>
                <a:latin typeface="Arial Black" pitchFamily="34" charset="0"/>
              </a:rPr>
              <a:t>Mk.1:12-13</a:t>
            </a:r>
            <a:endParaRPr lang="en-US" sz="2400" dirty="0">
              <a:solidFill>
                <a:prstClr val="black"/>
              </a:solidFill>
              <a:latin typeface="Arial Black" pitchFamily="34" charset="0"/>
            </a:endParaRPr>
          </a:p>
        </p:txBody>
      </p:sp>
      <p:sp>
        <p:nvSpPr>
          <p:cNvPr id="9" name="TextBox 8"/>
          <p:cNvSpPr txBox="1"/>
          <p:nvPr/>
        </p:nvSpPr>
        <p:spPr>
          <a:xfrm>
            <a:off x="383295" y="761999"/>
            <a:ext cx="4036306" cy="523220"/>
          </a:xfrm>
          <a:prstGeom prst="rect">
            <a:avLst/>
          </a:prstGeom>
          <a:noFill/>
        </p:spPr>
        <p:txBody>
          <a:bodyPr wrap="square" rtlCol="0">
            <a:spAutoFit/>
          </a:bodyPr>
          <a:lstStyle/>
          <a:p>
            <a:pPr algn="ctr"/>
            <a:r>
              <a:rPr lang="en-US" sz="2800" dirty="0" smtClean="0">
                <a:solidFill>
                  <a:srgbClr val="00FFFF"/>
                </a:solidFill>
                <a:latin typeface="Arial Black" pitchFamily="34" charset="0"/>
              </a:rPr>
              <a:t>Use of scripture</a:t>
            </a:r>
            <a:endParaRPr lang="en-US" sz="2800" dirty="0">
              <a:solidFill>
                <a:srgbClr val="00FFFF"/>
              </a:solidFill>
              <a:latin typeface="Arial Black" pitchFamily="34" charset="0"/>
            </a:endParaRPr>
          </a:p>
        </p:txBody>
      </p:sp>
      <p:sp>
        <p:nvSpPr>
          <p:cNvPr id="4" name="TextBox 3"/>
          <p:cNvSpPr txBox="1"/>
          <p:nvPr/>
        </p:nvSpPr>
        <p:spPr>
          <a:xfrm>
            <a:off x="374113" y="1344977"/>
            <a:ext cx="3677610" cy="461665"/>
          </a:xfrm>
          <a:prstGeom prst="rect">
            <a:avLst/>
          </a:prstGeom>
          <a:noFill/>
        </p:spPr>
        <p:txBody>
          <a:bodyPr wrap="none" rtlCol="0">
            <a:spAutoFit/>
          </a:bodyPr>
          <a:lstStyle/>
          <a:p>
            <a:r>
              <a:rPr lang="en-US" sz="2400" b="1" dirty="0" smtClean="0">
                <a:solidFill>
                  <a:prstClr val="white"/>
                </a:solidFill>
                <a:latin typeface="Arial Narrow" pitchFamily="34" charset="0"/>
              </a:rPr>
              <a:t>(1) Don’t isolate from context</a:t>
            </a:r>
            <a:endParaRPr lang="en-US" sz="2400" b="1" dirty="0">
              <a:solidFill>
                <a:prstClr val="white"/>
              </a:solidFill>
              <a:latin typeface="Arial Narrow" pitchFamily="34" charset="0"/>
            </a:endParaRPr>
          </a:p>
        </p:txBody>
      </p:sp>
      <p:sp>
        <p:nvSpPr>
          <p:cNvPr id="10" name="TextBox 9"/>
          <p:cNvSpPr txBox="1"/>
          <p:nvPr/>
        </p:nvSpPr>
        <p:spPr>
          <a:xfrm>
            <a:off x="754380" y="4470112"/>
            <a:ext cx="3359036" cy="1754326"/>
          </a:xfrm>
          <a:prstGeom prst="rect">
            <a:avLst/>
          </a:prstGeom>
          <a:noFill/>
        </p:spPr>
        <p:txBody>
          <a:bodyPr wrap="square" rtlCol="0">
            <a:spAutoFit/>
          </a:bodyPr>
          <a:lstStyle/>
          <a:p>
            <a:pPr>
              <a:lnSpc>
                <a:spcPct val="150000"/>
              </a:lnSpc>
            </a:pPr>
            <a:r>
              <a:rPr lang="en-US" sz="2400" b="1" dirty="0" smtClean="0">
                <a:solidFill>
                  <a:srgbClr val="FFFF66"/>
                </a:solidFill>
                <a:latin typeface="Arial Black" pitchFamily="34" charset="0"/>
              </a:rPr>
              <a:t>      2Pet.3:16</a:t>
            </a:r>
          </a:p>
          <a:p>
            <a:pPr algn="ctr">
              <a:lnSpc>
                <a:spcPct val="150000"/>
              </a:lnSpc>
            </a:pPr>
            <a:endParaRPr lang="en-US" sz="2400" b="1" dirty="0" smtClean="0">
              <a:solidFill>
                <a:srgbClr val="FFFF66"/>
              </a:solidFill>
              <a:latin typeface="Arial Black" pitchFamily="34" charset="0"/>
            </a:endParaRPr>
          </a:p>
          <a:p>
            <a:pPr>
              <a:lnSpc>
                <a:spcPct val="150000"/>
              </a:lnSpc>
            </a:pPr>
            <a:r>
              <a:rPr lang="en-US" sz="2400" b="1" dirty="0" smtClean="0">
                <a:solidFill>
                  <a:srgbClr val="FFFF66"/>
                </a:solidFill>
                <a:latin typeface="Arial Black" pitchFamily="34" charset="0"/>
              </a:rPr>
              <a:t>2Tim.2:15</a:t>
            </a:r>
            <a:endParaRPr lang="en-US" sz="2400" b="1" dirty="0">
              <a:solidFill>
                <a:prstClr val="white"/>
              </a:solidFill>
              <a:latin typeface="Arial Narrow" pitchFamily="34" charset="0"/>
            </a:endParaRPr>
          </a:p>
        </p:txBody>
      </p:sp>
      <p:sp>
        <p:nvSpPr>
          <p:cNvPr id="11" name="TextBox 10"/>
          <p:cNvSpPr txBox="1"/>
          <p:nvPr/>
        </p:nvSpPr>
        <p:spPr>
          <a:xfrm>
            <a:off x="383295" y="2919763"/>
            <a:ext cx="4371710" cy="461665"/>
          </a:xfrm>
          <a:prstGeom prst="rect">
            <a:avLst/>
          </a:prstGeom>
          <a:noFill/>
        </p:spPr>
        <p:txBody>
          <a:bodyPr wrap="none" rtlCol="0">
            <a:spAutoFit/>
          </a:bodyPr>
          <a:lstStyle/>
          <a:p>
            <a:r>
              <a:rPr lang="en-US" sz="2400" b="1" dirty="0" smtClean="0">
                <a:solidFill>
                  <a:prstClr val="white"/>
                </a:solidFill>
                <a:latin typeface="Arial Narrow" pitchFamily="34" charset="0"/>
              </a:rPr>
              <a:t>(2) Look at “all” that the Bible says</a:t>
            </a:r>
            <a:endParaRPr lang="en-US" sz="2400" b="1" dirty="0">
              <a:solidFill>
                <a:prstClr val="white"/>
              </a:solidFill>
              <a:latin typeface="Arial Narrow" pitchFamily="34" charset="0"/>
            </a:endParaRPr>
          </a:p>
        </p:txBody>
      </p:sp>
      <p:sp>
        <p:nvSpPr>
          <p:cNvPr id="12" name="TextBox 11"/>
          <p:cNvSpPr txBox="1"/>
          <p:nvPr/>
        </p:nvSpPr>
        <p:spPr>
          <a:xfrm>
            <a:off x="408790" y="4008447"/>
            <a:ext cx="3483646" cy="461665"/>
          </a:xfrm>
          <a:prstGeom prst="rect">
            <a:avLst/>
          </a:prstGeom>
          <a:noFill/>
        </p:spPr>
        <p:txBody>
          <a:bodyPr wrap="none" rtlCol="0">
            <a:spAutoFit/>
          </a:bodyPr>
          <a:lstStyle/>
          <a:p>
            <a:r>
              <a:rPr lang="en-US" sz="2400" b="1" dirty="0" smtClean="0">
                <a:solidFill>
                  <a:prstClr val="white"/>
                </a:solidFill>
                <a:latin typeface="Arial Narrow" pitchFamily="34" charset="0"/>
              </a:rPr>
              <a:t>(3) Scripture can be twisted</a:t>
            </a:r>
            <a:endParaRPr lang="en-US" sz="2400" b="1" dirty="0">
              <a:solidFill>
                <a:prstClr val="white"/>
              </a:solidFill>
              <a:latin typeface="Arial Narrow" pitchFamily="34" charset="0"/>
            </a:endParaRPr>
          </a:p>
        </p:txBody>
      </p:sp>
      <p:sp>
        <p:nvSpPr>
          <p:cNvPr id="13" name="TextBox 12"/>
          <p:cNvSpPr txBox="1"/>
          <p:nvPr/>
        </p:nvSpPr>
        <p:spPr>
          <a:xfrm>
            <a:off x="2381246" y="1966991"/>
            <a:ext cx="1679518" cy="461665"/>
          </a:xfrm>
          <a:prstGeom prst="rect">
            <a:avLst/>
          </a:prstGeom>
          <a:noFill/>
        </p:spPr>
        <p:txBody>
          <a:bodyPr wrap="square" rtlCol="0">
            <a:spAutoFit/>
          </a:bodyPr>
          <a:lstStyle/>
          <a:p>
            <a:pPr algn="ctr"/>
            <a:r>
              <a:rPr lang="en-US" sz="2400" b="1" dirty="0" smtClean="0">
                <a:solidFill>
                  <a:srgbClr val="FFFF66"/>
                </a:solidFill>
                <a:latin typeface="Arial Black" pitchFamily="34" charset="0"/>
              </a:rPr>
              <a:t>Mt.7:1</a:t>
            </a:r>
          </a:p>
        </p:txBody>
      </p:sp>
    </p:spTree>
    <p:extLst>
      <p:ext uri="{BB962C8B-B14F-4D97-AF65-F5344CB8AC3E}">
        <p14:creationId xmlns:p14="http://schemas.microsoft.com/office/powerpoint/2010/main" val="64653757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ppt_w</p:attrName>
                                        </p:attrNameLst>
                                      </p:cBhvr>
                                      <p:tavLst>
                                        <p:tav tm="0" fmla="#ppt_w*sin(2.5*pi*$)">
                                          <p:val>
                                            <p:fltVal val="0"/>
                                          </p:val>
                                        </p:tav>
                                        <p:tav tm="100000">
                                          <p:val>
                                            <p:fltVal val="1"/>
                                          </p:val>
                                        </p:tav>
                                      </p:tavLst>
                                    </p:anim>
                                    <p:anim calcmode="lin" valueType="num">
                                      <p:cBhvr>
                                        <p:cTn id="9" dur="5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5" presetClass="entr" presetSubtype="1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anim calcmode="lin" valueType="num">
                                      <p:cBhvr additive="base">
                                        <p:cTn id="24"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heckerboard(across)">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heckerboard(across)">
                                      <p:cBhvr>
                                        <p:cTn id="35" dur="500"/>
                                        <p:tgtEl>
                                          <p:spTgt spid="12"/>
                                        </p:tgtEl>
                                      </p:cBhvr>
                                    </p:animEffect>
                                  </p:childTnLst>
                                </p:cTn>
                              </p:par>
                            </p:childTnLst>
                          </p:cTn>
                        </p:par>
                        <p:par>
                          <p:cTn id="36" fill="hold">
                            <p:stCondLst>
                              <p:cond delay="500"/>
                            </p:stCondLst>
                            <p:childTnLst>
                              <p:par>
                                <p:cTn id="37" presetID="2" presetClass="entr" presetSubtype="4" fill="hold" nodeType="after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 calcmode="lin" valueType="num">
                                      <p:cBhvr additive="base">
                                        <p:cTn id="3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0">
                                            <p:txEl>
                                              <p:pRg st="2" end="2"/>
                                            </p:txEl>
                                          </p:spTgt>
                                        </p:tgtEl>
                                        <p:attrNameLst>
                                          <p:attrName>style.visibility</p:attrName>
                                        </p:attrNameLst>
                                      </p:cBhvr>
                                      <p:to>
                                        <p:strVal val="visible"/>
                                      </p:to>
                                    </p:set>
                                    <p:anim calcmode="lin" valueType="num">
                                      <p:cBhvr additive="base">
                                        <p:cTn id="4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1482" y="353943"/>
            <a:ext cx="41052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02367" y="0"/>
            <a:ext cx="8922891"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rPr>
              <a:t>Temptation:  Throw Yourself Down</a:t>
            </a:r>
            <a:endParaRPr lang="en-US" sz="36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Arial Black" pitchFamily="34" charset="0"/>
            </a:endParaRPr>
          </a:p>
        </p:txBody>
      </p:sp>
      <p:sp>
        <p:nvSpPr>
          <p:cNvPr id="3" name="TextBox 2"/>
          <p:cNvSpPr txBox="1"/>
          <p:nvPr/>
        </p:nvSpPr>
        <p:spPr>
          <a:xfrm>
            <a:off x="533400" y="1285219"/>
            <a:ext cx="3359036" cy="586122"/>
          </a:xfrm>
          <a:prstGeom prst="rect">
            <a:avLst/>
          </a:prstGeom>
          <a:noFill/>
        </p:spPr>
        <p:txBody>
          <a:bodyPr wrap="square" rtlCol="0">
            <a:spAutoFit/>
          </a:bodyPr>
          <a:lstStyle/>
          <a:p>
            <a:pPr algn="ctr">
              <a:lnSpc>
                <a:spcPct val="150000"/>
              </a:lnSpc>
            </a:pPr>
            <a:r>
              <a:rPr lang="en-US" sz="2400" b="1" dirty="0" smtClean="0">
                <a:solidFill>
                  <a:srgbClr val="FFFF66"/>
                </a:solidFill>
                <a:latin typeface="Arial Black" pitchFamily="34" charset="0"/>
              </a:rPr>
              <a:t>Gal.1:6-8</a:t>
            </a:r>
            <a:endParaRPr lang="en-US" sz="2400" b="1" dirty="0">
              <a:solidFill>
                <a:prstClr val="white"/>
              </a:solidFill>
              <a:latin typeface="Arial Narrow" pitchFamily="34" charset="0"/>
            </a:endParaRPr>
          </a:p>
        </p:txBody>
      </p:sp>
      <p:sp>
        <p:nvSpPr>
          <p:cNvPr id="8" name="TextBox 7"/>
          <p:cNvSpPr txBox="1"/>
          <p:nvPr/>
        </p:nvSpPr>
        <p:spPr>
          <a:xfrm>
            <a:off x="4953000" y="761999"/>
            <a:ext cx="2352520" cy="1200329"/>
          </a:xfrm>
          <a:prstGeom prst="rect">
            <a:avLst/>
          </a:prstGeom>
          <a:noFill/>
        </p:spPr>
        <p:txBody>
          <a:bodyPr wrap="square" rtlCol="0">
            <a:spAutoFit/>
          </a:bodyPr>
          <a:lstStyle/>
          <a:p>
            <a:r>
              <a:rPr lang="en-US" sz="2400" dirty="0" smtClean="0">
                <a:solidFill>
                  <a:prstClr val="black"/>
                </a:solidFill>
                <a:latin typeface="Arial Black" pitchFamily="34" charset="0"/>
              </a:rPr>
              <a:t>Mt.4:1-11</a:t>
            </a:r>
          </a:p>
          <a:p>
            <a:r>
              <a:rPr lang="en-US" sz="2400" dirty="0" smtClean="0">
                <a:solidFill>
                  <a:prstClr val="black"/>
                </a:solidFill>
                <a:latin typeface="Arial Black" pitchFamily="34" charset="0"/>
              </a:rPr>
              <a:t>Lk.4:1-13</a:t>
            </a:r>
          </a:p>
          <a:p>
            <a:r>
              <a:rPr lang="en-US" sz="2400" dirty="0" smtClean="0">
                <a:solidFill>
                  <a:prstClr val="black"/>
                </a:solidFill>
                <a:latin typeface="Arial Black" pitchFamily="34" charset="0"/>
              </a:rPr>
              <a:t>Mk.1:12-13</a:t>
            </a:r>
            <a:endParaRPr lang="en-US" sz="2400" dirty="0">
              <a:solidFill>
                <a:prstClr val="black"/>
              </a:solidFill>
              <a:latin typeface="Arial Black" pitchFamily="34" charset="0"/>
            </a:endParaRPr>
          </a:p>
        </p:txBody>
      </p:sp>
      <p:sp>
        <p:nvSpPr>
          <p:cNvPr id="9" name="TextBox 8"/>
          <p:cNvSpPr txBox="1"/>
          <p:nvPr/>
        </p:nvSpPr>
        <p:spPr>
          <a:xfrm>
            <a:off x="383295" y="761999"/>
            <a:ext cx="4036306" cy="523220"/>
          </a:xfrm>
          <a:prstGeom prst="rect">
            <a:avLst/>
          </a:prstGeom>
          <a:noFill/>
        </p:spPr>
        <p:txBody>
          <a:bodyPr wrap="square" rtlCol="0">
            <a:spAutoFit/>
          </a:bodyPr>
          <a:lstStyle/>
          <a:p>
            <a:pPr algn="ctr"/>
            <a:r>
              <a:rPr lang="en-US" sz="2800" dirty="0" smtClean="0">
                <a:solidFill>
                  <a:srgbClr val="00FFFF"/>
                </a:solidFill>
                <a:latin typeface="Arial Black" pitchFamily="34" charset="0"/>
              </a:rPr>
              <a:t>It is written…</a:t>
            </a:r>
            <a:endParaRPr lang="en-US" sz="2800" dirty="0">
              <a:solidFill>
                <a:srgbClr val="00FFFF"/>
              </a:solidFill>
              <a:latin typeface="Arial Black" pitchFamily="34" charset="0"/>
            </a:endParaRPr>
          </a:p>
        </p:txBody>
      </p:sp>
      <p:sp>
        <p:nvSpPr>
          <p:cNvPr id="4" name="TextBox 3"/>
          <p:cNvSpPr txBox="1"/>
          <p:nvPr/>
        </p:nvSpPr>
        <p:spPr>
          <a:xfrm>
            <a:off x="261189" y="1871341"/>
            <a:ext cx="4280517" cy="4524315"/>
          </a:xfrm>
          <a:prstGeom prst="rect">
            <a:avLst/>
          </a:prstGeom>
          <a:noFill/>
        </p:spPr>
        <p:txBody>
          <a:bodyPr wrap="square" rtlCol="0">
            <a:spAutoFit/>
          </a:bodyPr>
          <a:lstStyle/>
          <a:p>
            <a:pPr algn="just"/>
            <a:r>
              <a:rPr lang="en-US" sz="2400" b="1" dirty="0">
                <a:solidFill>
                  <a:prstClr val="white"/>
                </a:solidFill>
                <a:latin typeface="Arial Narrow" pitchFamily="34" charset="0"/>
              </a:rPr>
              <a:t>I am amazed that you are so quickly deserting Him who called you by the grace of Christ, for a different gospel; which is </a:t>
            </a:r>
            <a:r>
              <a:rPr lang="en-US" sz="2400" b="1" i="1" dirty="0">
                <a:solidFill>
                  <a:prstClr val="white"/>
                </a:solidFill>
                <a:latin typeface="Arial Narrow" pitchFamily="34" charset="0"/>
              </a:rPr>
              <a:t>really </a:t>
            </a:r>
            <a:r>
              <a:rPr lang="en-US" sz="2400" b="1" dirty="0">
                <a:solidFill>
                  <a:prstClr val="white"/>
                </a:solidFill>
                <a:latin typeface="Arial Narrow" pitchFamily="34" charset="0"/>
              </a:rPr>
              <a:t>not another; only there are some who are disturbing you and want to distort the gospel of Christ.  But even if we, or an angel from heaven, should preach to you a gospel contrary to what we have preached to you, he is to be accursed! </a:t>
            </a:r>
          </a:p>
        </p:txBody>
      </p:sp>
    </p:spTree>
    <p:extLst>
      <p:ext uri="{BB962C8B-B14F-4D97-AF65-F5344CB8AC3E}">
        <p14:creationId xmlns:p14="http://schemas.microsoft.com/office/powerpoint/2010/main" val="236559503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ppt_w</p:attrName>
                                        </p:attrNameLst>
                                      </p:cBhvr>
                                      <p:tavLst>
                                        <p:tav tm="0" fmla="#ppt_w*sin(2.5*pi*$)">
                                          <p:val>
                                            <p:fltVal val="0"/>
                                          </p:val>
                                        </p:tav>
                                        <p:tav tm="100000">
                                          <p:val>
                                            <p:fltVal val="1"/>
                                          </p:val>
                                        </p:tav>
                                      </p:tavLst>
                                    </p:anim>
                                    <p:anim calcmode="lin" valueType="num">
                                      <p:cBhvr>
                                        <p:cTn id="9" dur="5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2055</TotalTime>
  <Words>360</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dc:creator>
  <cp:lastModifiedBy>Perry</cp:lastModifiedBy>
  <cp:revision>143</cp:revision>
  <dcterms:created xsi:type="dcterms:W3CDTF">2011-06-10T02:44:41Z</dcterms:created>
  <dcterms:modified xsi:type="dcterms:W3CDTF">2013-04-15T00:12:46Z</dcterms:modified>
</cp:coreProperties>
</file>