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4" r:id="rId2"/>
    <p:sldId id="295" r:id="rId3"/>
    <p:sldId id="324" r:id="rId4"/>
    <p:sldId id="303" r:id="rId5"/>
    <p:sldId id="296" r:id="rId6"/>
    <p:sldId id="305" r:id="rId7"/>
    <p:sldId id="306" r:id="rId8"/>
    <p:sldId id="307" r:id="rId9"/>
    <p:sldId id="308" r:id="rId10"/>
    <p:sldId id="325" r:id="rId11"/>
    <p:sldId id="309" r:id="rId12"/>
    <p:sldId id="310" r:id="rId13"/>
    <p:sldId id="298" r:id="rId14"/>
    <p:sldId id="311" r:id="rId15"/>
    <p:sldId id="312" r:id="rId16"/>
    <p:sldId id="313" r:id="rId17"/>
    <p:sldId id="314" r:id="rId18"/>
    <p:sldId id="315" r:id="rId19"/>
    <p:sldId id="316" r:id="rId20"/>
    <p:sldId id="317" r:id="rId21"/>
    <p:sldId id="318" r:id="rId22"/>
    <p:sldId id="319" r:id="rId23"/>
    <p:sldId id="326" r:id="rId24"/>
    <p:sldId id="320" r:id="rId25"/>
    <p:sldId id="321" r:id="rId26"/>
    <p:sldId id="322" r:id="rId27"/>
    <p:sldId id="300" r:id="rId28"/>
    <p:sldId id="32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66"/>
    <a:srgbClr val="FFFF66"/>
    <a:srgbClr val="0000CC"/>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98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2A20F1-D91B-480B-B152-8DA4D9E09F4E}" type="datetimeFigureOut">
              <a:rPr lang="en-US" smtClean="0"/>
              <a:pPr/>
              <a:t>6/30/2013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988C7-1DE2-4F7D-BAAB-CCB5EC8D5CC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2A20F1-D91B-480B-B152-8DA4D9E09F4E}" type="datetimeFigureOut">
              <a:rPr lang="en-US" smtClean="0"/>
              <a:pPr/>
              <a:t>6/30/2013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988C7-1DE2-4F7D-BAAB-CCB5EC8D5CC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2A20F1-D91B-480B-B152-8DA4D9E09F4E}" type="datetimeFigureOut">
              <a:rPr lang="en-US" smtClean="0"/>
              <a:pPr/>
              <a:t>6/30/2013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988C7-1DE2-4F7D-BAAB-CCB5EC8D5CC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2A20F1-D91B-480B-B152-8DA4D9E09F4E}" type="datetimeFigureOut">
              <a:rPr lang="en-US" smtClean="0"/>
              <a:pPr/>
              <a:t>6/30/2013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988C7-1DE2-4F7D-BAAB-CCB5EC8D5CC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2A20F1-D91B-480B-B152-8DA4D9E09F4E}" type="datetimeFigureOut">
              <a:rPr lang="en-US" smtClean="0"/>
              <a:pPr/>
              <a:t>6/30/2013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988C7-1DE2-4F7D-BAAB-CCB5EC8D5CC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2A20F1-D91B-480B-B152-8DA4D9E09F4E}" type="datetimeFigureOut">
              <a:rPr lang="en-US" smtClean="0"/>
              <a:pPr/>
              <a:t>6/30/2013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D988C7-1DE2-4F7D-BAAB-CCB5EC8D5CC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2A20F1-D91B-480B-B152-8DA4D9E09F4E}" type="datetimeFigureOut">
              <a:rPr lang="en-US" smtClean="0"/>
              <a:pPr/>
              <a:t>6/30/2013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D988C7-1DE2-4F7D-BAAB-CCB5EC8D5CC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2A20F1-D91B-480B-B152-8DA4D9E09F4E}" type="datetimeFigureOut">
              <a:rPr lang="en-US" smtClean="0"/>
              <a:pPr/>
              <a:t>6/30/2013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D988C7-1DE2-4F7D-BAAB-CCB5EC8D5CC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A20F1-D91B-480B-B152-8DA4D9E09F4E}" type="datetimeFigureOut">
              <a:rPr lang="en-US" smtClean="0"/>
              <a:pPr/>
              <a:t>6/30/2013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D988C7-1DE2-4F7D-BAAB-CCB5EC8D5CC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2A20F1-D91B-480B-B152-8DA4D9E09F4E}" type="datetimeFigureOut">
              <a:rPr lang="en-US" smtClean="0"/>
              <a:pPr/>
              <a:t>6/30/2013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D988C7-1DE2-4F7D-BAAB-CCB5EC8D5CC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2A20F1-D91B-480B-B152-8DA4D9E09F4E}" type="datetimeFigureOut">
              <a:rPr lang="en-US" smtClean="0"/>
              <a:pPr/>
              <a:t>6/30/2013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D988C7-1DE2-4F7D-BAAB-CCB5EC8D5CC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2A20F1-D91B-480B-B152-8DA4D9E09F4E}" type="datetimeFigureOut">
              <a:rPr lang="en-US" smtClean="0"/>
              <a:pPr/>
              <a:t>6/30/2013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D988C7-1DE2-4F7D-BAAB-CCB5EC8D5CC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671489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0457" y="22657"/>
            <a:ext cx="9254457"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Black" pitchFamily="34" charset="0"/>
              </a:rPr>
              <a:t>They Remembered His Words</a:t>
            </a:r>
            <a:endParaRPr lang="en-US" sz="4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Black" pitchFamily="34" charset="0"/>
            </a:endParaRPr>
          </a:p>
        </p:txBody>
      </p:sp>
      <p:sp>
        <p:nvSpPr>
          <p:cNvPr id="6" name="TextBox 5"/>
          <p:cNvSpPr txBox="1"/>
          <p:nvPr/>
        </p:nvSpPr>
        <p:spPr>
          <a:xfrm>
            <a:off x="762000" y="1988858"/>
            <a:ext cx="8077200" cy="2296783"/>
          </a:xfrm>
          <a:prstGeom prst="rect">
            <a:avLst/>
          </a:prstGeom>
          <a:noFill/>
        </p:spPr>
        <p:txBody>
          <a:bodyPr wrap="square" rtlCol="0">
            <a:spAutoFit/>
          </a:bodyPr>
          <a:lstStyle/>
          <a:p>
            <a:pPr marL="342900" indent="-342900">
              <a:buFontTx/>
              <a:buChar char="-"/>
            </a:pPr>
            <a:r>
              <a:rPr lang="en-US" sz="2400" b="1" dirty="0" smtClean="0">
                <a:solidFill>
                  <a:srgbClr val="FFFF66"/>
                </a:solidFill>
                <a:latin typeface="Arial Narrow" pitchFamily="34" charset="0"/>
              </a:rPr>
              <a:t>husband fulfill your duty to your wife</a:t>
            </a:r>
            <a:endParaRPr lang="en-US" sz="2400" b="1" dirty="0" smtClean="0">
              <a:solidFill>
                <a:srgbClr val="FFFF66"/>
              </a:solidFill>
              <a:latin typeface="Arial Narrow" pitchFamily="34" charset="0"/>
            </a:endParaRPr>
          </a:p>
          <a:p>
            <a:pPr marL="342900" indent="-342900">
              <a:buFontTx/>
              <a:buChar char="-"/>
            </a:pPr>
            <a:endParaRPr lang="en-US" sz="1050" b="1" dirty="0" smtClean="0">
              <a:solidFill>
                <a:srgbClr val="FFFF66"/>
              </a:solidFill>
              <a:latin typeface="Arial Narrow" pitchFamily="34" charset="0"/>
            </a:endParaRPr>
          </a:p>
          <a:p>
            <a:pPr marL="342900" indent="-342900">
              <a:buFontTx/>
              <a:buChar char="-"/>
            </a:pPr>
            <a:r>
              <a:rPr lang="en-US" sz="2400" b="1" dirty="0" smtClean="0">
                <a:solidFill>
                  <a:srgbClr val="FFFF66"/>
                </a:solidFill>
                <a:latin typeface="Arial Narrow" pitchFamily="34" charset="0"/>
              </a:rPr>
              <a:t>wife fulfill your duty to your husband</a:t>
            </a:r>
            <a:endParaRPr lang="en-US" sz="2400" b="1" dirty="0" smtClean="0">
              <a:solidFill>
                <a:srgbClr val="FFFF66"/>
              </a:solidFill>
              <a:latin typeface="Arial Narrow" pitchFamily="34" charset="0"/>
            </a:endParaRPr>
          </a:p>
          <a:p>
            <a:pPr marL="342900" indent="-342900">
              <a:lnSpc>
                <a:spcPct val="150000"/>
              </a:lnSpc>
              <a:buFontTx/>
              <a:buChar char="-"/>
            </a:pPr>
            <a:endParaRPr lang="en-US" sz="1050" b="1" dirty="0" smtClean="0">
              <a:solidFill>
                <a:srgbClr val="FFFF66"/>
              </a:solidFill>
              <a:latin typeface="Arial Narrow" pitchFamily="34" charset="0"/>
            </a:endParaRPr>
          </a:p>
          <a:p>
            <a:pPr marL="342900" indent="-342900">
              <a:buFontTx/>
              <a:buChar char="-"/>
            </a:pPr>
            <a:r>
              <a:rPr lang="en-US" sz="2400" b="1" dirty="0" smtClean="0">
                <a:solidFill>
                  <a:srgbClr val="FFFF66"/>
                </a:solidFill>
                <a:latin typeface="Arial Narrow" pitchFamily="34" charset="0"/>
              </a:rPr>
              <a:t>wife give yourself to your husband</a:t>
            </a:r>
            <a:endParaRPr lang="en-US" sz="2400" b="1" dirty="0" smtClean="0">
              <a:solidFill>
                <a:srgbClr val="FFFF66"/>
              </a:solidFill>
              <a:latin typeface="Arial Narrow" pitchFamily="34" charset="0"/>
            </a:endParaRPr>
          </a:p>
          <a:p>
            <a:pPr marL="342900" indent="-342900">
              <a:buFontTx/>
              <a:buChar char="-"/>
            </a:pPr>
            <a:endParaRPr lang="en-US" sz="1050" b="1" dirty="0" smtClean="0">
              <a:solidFill>
                <a:srgbClr val="FFFF66"/>
              </a:solidFill>
              <a:latin typeface="Arial Narrow" pitchFamily="34" charset="0"/>
            </a:endParaRPr>
          </a:p>
          <a:p>
            <a:pPr marL="342900" indent="-342900">
              <a:buFontTx/>
              <a:buChar char="-"/>
            </a:pPr>
            <a:r>
              <a:rPr lang="en-US" sz="2400" b="1" dirty="0" smtClean="0">
                <a:solidFill>
                  <a:srgbClr val="FFFF66"/>
                </a:solidFill>
                <a:latin typeface="Arial Narrow" pitchFamily="34" charset="0"/>
              </a:rPr>
              <a:t>husband </a:t>
            </a:r>
            <a:r>
              <a:rPr lang="en-US" sz="2400" b="1" dirty="0" smtClean="0">
                <a:solidFill>
                  <a:srgbClr val="FFFF66"/>
                </a:solidFill>
                <a:latin typeface="Arial Narrow" pitchFamily="34" charset="0"/>
              </a:rPr>
              <a:t>give yourself to your wife</a:t>
            </a:r>
            <a:endParaRPr lang="en-US" sz="2400" b="1" dirty="0" smtClean="0">
              <a:solidFill>
                <a:srgbClr val="FFFF66"/>
              </a:solidFill>
              <a:latin typeface="Arial Narrow" pitchFamily="34" charset="0"/>
            </a:endParaRPr>
          </a:p>
          <a:p>
            <a:pPr marL="342900" indent="-342900">
              <a:buFontTx/>
              <a:buChar char="-"/>
            </a:pPr>
            <a:endParaRPr lang="en-US" sz="1050" b="1" dirty="0" smtClean="0">
              <a:solidFill>
                <a:srgbClr val="FFFF66"/>
              </a:solidFill>
              <a:latin typeface="Arial Narrow" pitchFamily="34" charset="0"/>
            </a:endParaRPr>
          </a:p>
        </p:txBody>
      </p:sp>
      <p:sp>
        <p:nvSpPr>
          <p:cNvPr id="7" name="TextBox 6"/>
          <p:cNvSpPr txBox="1"/>
          <p:nvPr/>
        </p:nvSpPr>
        <p:spPr>
          <a:xfrm>
            <a:off x="961506" y="772084"/>
            <a:ext cx="7287894" cy="461665"/>
          </a:xfrm>
          <a:prstGeom prst="rect">
            <a:avLst/>
          </a:prstGeom>
          <a:noFill/>
        </p:spPr>
        <p:txBody>
          <a:bodyPr wrap="none" rtlCol="0">
            <a:spAutoFit/>
          </a:bodyPr>
          <a:lstStyle/>
          <a:p>
            <a:pPr algn="ctr"/>
            <a:r>
              <a:rPr lang="en-US" sz="2400" dirty="0" smtClean="0">
                <a:solidFill>
                  <a:prstClr val="white"/>
                </a:solidFill>
                <a:latin typeface="Arial Black" pitchFamily="34" charset="0"/>
              </a:rPr>
              <a:t>Rom.7:2 - bound to the law of her husband</a:t>
            </a:r>
            <a:endParaRPr lang="en-US" sz="2400" dirty="0">
              <a:solidFill>
                <a:prstClr val="white"/>
              </a:solidFill>
              <a:latin typeface="Arial Black" pitchFamily="34" charset="0"/>
            </a:endParaRPr>
          </a:p>
        </p:txBody>
      </p:sp>
      <p:sp>
        <p:nvSpPr>
          <p:cNvPr id="9" name="TextBox 8"/>
          <p:cNvSpPr txBox="1"/>
          <p:nvPr/>
        </p:nvSpPr>
        <p:spPr>
          <a:xfrm>
            <a:off x="533400" y="1507958"/>
            <a:ext cx="2688924" cy="461665"/>
          </a:xfrm>
          <a:prstGeom prst="rect">
            <a:avLst/>
          </a:prstGeom>
          <a:noFill/>
        </p:spPr>
        <p:txBody>
          <a:bodyPr wrap="square" rtlCol="0">
            <a:spAutoFit/>
          </a:bodyPr>
          <a:lstStyle/>
          <a:p>
            <a:r>
              <a:rPr lang="en-US" sz="2400" dirty="0" smtClean="0">
                <a:solidFill>
                  <a:srgbClr val="FFFF00"/>
                </a:solidFill>
                <a:latin typeface="Arial Black" pitchFamily="34" charset="0"/>
              </a:rPr>
              <a:t>1Cor.7:3-4…</a:t>
            </a:r>
            <a:endParaRPr lang="en-US" sz="2400" dirty="0">
              <a:solidFill>
                <a:srgbClr val="FFFF00"/>
              </a:solidFill>
              <a:latin typeface="Arial Black" pitchFamily="34" charset="0"/>
            </a:endParaRPr>
          </a:p>
        </p:txBody>
      </p:sp>
    </p:spTree>
    <p:extLst>
      <p:ext uri="{BB962C8B-B14F-4D97-AF65-F5344CB8AC3E}">
        <p14:creationId xmlns:p14="http://schemas.microsoft.com/office/powerpoint/2010/main" val="157345818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0457" y="22657"/>
            <a:ext cx="9254457"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Black" pitchFamily="34" charset="0"/>
              </a:rPr>
              <a:t>They Remembered His Words</a:t>
            </a:r>
            <a:endParaRPr lang="en-US" sz="4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Black" pitchFamily="34" charset="0"/>
            </a:endParaRPr>
          </a:p>
        </p:txBody>
      </p:sp>
      <p:sp>
        <p:nvSpPr>
          <p:cNvPr id="6" name="TextBox 5"/>
          <p:cNvSpPr txBox="1"/>
          <p:nvPr/>
        </p:nvSpPr>
        <p:spPr>
          <a:xfrm>
            <a:off x="762000" y="1988858"/>
            <a:ext cx="8077200" cy="2666114"/>
          </a:xfrm>
          <a:prstGeom prst="rect">
            <a:avLst/>
          </a:prstGeom>
          <a:noFill/>
        </p:spPr>
        <p:txBody>
          <a:bodyPr wrap="square" rtlCol="0">
            <a:spAutoFit/>
          </a:bodyPr>
          <a:lstStyle/>
          <a:p>
            <a:pPr marL="342900" indent="-342900">
              <a:buFontTx/>
              <a:buChar char="-"/>
            </a:pPr>
            <a:r>
              <a:rPr lang="en-US" sz="2400" b="1" dirty="0" smtClean="0">
                <a:solidFill>
                  <a:srgbClr val="FFFF66"/>
                </a:solidFill>
                <a:latin typeface="Arial Narrow" pitchFamily="34" charset="0"/>
              </a:rPr>
              <a:t>wife be submissive to own husband</a:t>
            </a:r>
          </a:p>
          <a:p>
            <a:pPr marL="342900" indent="-342900">
              <a:buFontTx/>
              <a:buChar char="-"/>
            </a:pPr>
            <a:endParaRPr lang="en-US" sz="1050" b="1" dirty="0" smtClean="0">
              <a:solidFill>
                <a:srgbClr val="FFFF66"/>
              </a:solidFill>
              <a:latin typeface="Arial Narrow" pitchFamily="34" charset="0"/>
            </a:endParaRPr>
          </a:p>
          <a:p>
            <a:pPr marL="342900" indent="-342900">
              <a:buFontTx/>
              <a:buChar char="-"/>
            </a:pPr>
            <a:r>
              <a:rPr lang="en-US" sz="2400" b="1" dirty="0" smtClean="0">
                <a:solidFill>
                  <a:srgbClr val="FFFF66"/>
                </a:solidFill>
                <a:latin typeface="Arial Narrow" pitchFamily="34" charset="0"/>
              </a:rPr>
              <a:t>wife show husband an example of one with inward beauty, of one who lives in a chaste (pure) &amp; respectful way</a:t>
            </a:r>
          </a:p>
          <a:p>
            <a:pPr marL="342900" indent="-342900">
              <a:lnSpc>
                <a:spcPct val="150000"/>
              </a:lnSpc>
              <a:buFontTx/>
              <a:buChar char="-"/>
            </a:pPr>
            <a:endParaRPr lang="en-US" sz="1050" b="1" dirty="0" smtClean="0">
              <a:solidFill>
                <a:srgbClr val="FFFF66"/>
              </a:solidFill>
              <a:latin typeface="Arial Narrow" pitchFamily="34" charset="0"/>
            </a:endParaRPr>
          </a:p>
          <a:p>
            <a:pPr marL="342900" indent="-342900">
              <a:buFontTx/>
              <a:buChar char="-"/>
            </a:pPr>
            <a:r>
              <a:rPr lang="en-US" sz="2400" b="1" dirty="0" smtClean="0">
                <a:solidFill>
                  <a:srgbClr val="FFFF66"/>
                </a:solidFill>
                <a:latin typeface="Arial Narrow" pitchFamily="34" charset="0"/>
              </a:rPr>
              <a:t>husband dwell with wife in an understanding way</a:t>
            </a:r>
          </a:p>
          <a:p>
            <a:pPr marL="342900" indent="-342900">
              <a:buFontTx/>
              <a:buChar char="-"/>
            </a:pPr>
            <a:endParaRPr lang="en-US" sz="1050" b="1" dirty="0" smtClean="0">
              <a:solidFill>
                <a:srgbClr val="FFFF66"/>
              </a:solidFill>
              <a:latin typeface="Arial Narrow" pitchFamily="34" charset="0"/>
            </a:endParaRPr>
          </a:p>
          <a:p>
            <a:pPr marL="342900" indent="-342900">
              <a:buFontTx/>
              <a:buChar char="-"/>
            </a:pPr>
            <a:r>
              <a:rPr lang="en-US" sz="2400" b="1" dirty="0" smtClean="0">
                <a:solidFill>
                  <a:srgbClr val="FFFF66"/>
                </a:solidFill>
                <a:latin typeface="Arial Narrow" pitchFamily="34" charset="0"/>
              </a:rPr>
              <a:t>husband give your wife honor</a:t>
            </a:r>
          </a:p>
          <a:p>
            <a:pPr marL="342900" indent="-342900">
              <a:buFontTx/>
              <a:buChar char="-"/>
            </a:pPr>
            <a:endParaRPr lang="en-US" sz="1050" b="1" dirty="0" smtClean="0">
              <a:solidFill>
                <a:srgbClr val="FFFF66"/>
              </a:solidFill>
              <a:latin typeface="Arial Narrow" pitchFamily="34" charset="0"/>
            </a:endParaRPr>
          </a:p>
        </p:txBody>
      </p:sp>
      <p:sp>
        <p:nvSpPr>
          <p:cNvPr id="7" name="TextBox 6"/>
          <p:cNvSpPr txBox="1"/>
          <p:nvPr/>
        </p:nvSpPr>
        <p:spPr>
          <a:xfrm>
            <a:off x="961506" y="772084"/>
            <a:ext cx="7287894" cy="461665"/>
          </a:xfrm>
          <a:prstGeom prst="rect">
            <a:avLst/>
          </a:prstGeom>
          <a:noFill/>
        </p:spPr>
        <p:txBody>
          <a:bodyPr wrap="none" rtlCol="0">
            <a:spAutoFit/>
          </a:bodyPr>
          <a:lstStyle/>
          <a:p>
            <a:pPr algn="ctr"/>
            <a:r>
              <a:rPr lang="en-US" sz="2400" dirty="0" smtClean="0">
                <a:solidFill>
                  <a:prstClr val="white"/>
                </a:solidFill>
                <a:latin typeface="Arial Black" pitchFamily="34" charset="0"/>
              </a:rPr>
              <a:t>Rom.7:2 - bound to the law of her husband</a:t>
            </a:r>
            <a:endParaRPr lang="en-US" sz="2400" dirty="0">
              <a:solidFill>
                <a:prstClr val="white"/>
              </a:solidFill>
              <a:latin typeface="Arial Black" pitchFamily="34" charset="0"/>
            </a:endParaRPr>
          </a:p>
        </p:txBody>
      </p:sp>
      <p:sp>
        <p:nvSpPr>
          <p:cNvPr id="9" name="TextBox 8"/>
          <p:cNvSpPr txBox="1"/>
          <p:nvPr/>
        </p:nvSpPr>
        <p:spPr>
          <a:xfrm>
            <a:off x="533400" y="1507958"/>
            <a:ext cx="2688924" cy="461665"/>
          </a:xfrm>
          <a:prstGeom prst="rect">
            <a:avLst/>
          </a:prstGeom>
          <a:noFill/>
        </p:spPr>
        <p:txBody>
          <a:bodyPr wrap="square" rtlCol="0">
            <a:spAutoFit/>
          </a:bodyPr>
          <a:lstStyle/>
          <a:p>
            <a:r>
              <a:rPr lang="en-US" sz="2400" dirty="0" smtClean="0">
                <a:solidFill>
                  <a:srgbClr val="FFFF00"/>
                </a:solidFill>
                <a:latin typeface="Arial Black" pitchFamily="34" charset="0"/>
              </a:rPr>
              <a:t>1Pet.3:1-7…</a:t>
            </a:r>
            <a:endParaRPr lang="en-US" sz="2400" dirty="0">
              <a:solidFill>
                <a:srgbClr val="FFFF00"/>
              </a:solidFill>
              <a:latin typeface="Arial Black" pitchFamily="34" charset="0"/>
            </a:endParaRPr>
          </a:p>
        </p:txBody>
      </p:sp>
    </p:spTree>
    <p:extLst>
      <p:ext uri="{BB962C8B-B14F-4D97-AF65-F5344CB8AC3E}">
        <p14:creationId xmlns:p14="http://schemas.microsoft.com/office/powerpoint/2010/main" val="34932148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0457" y="22657"/>
            <a:ext cx="9254457"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Black" pitchFamily="34" charset="0"/>
              </a:rPr>
              <a:t>They Remembered His Words</a:t>
            </a:r>
            <a:endParaRPr lang="en-US" sz="4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Black" pitchFamily="34" charset="0"/>
            </a:endParaRPr>
          </a:p>
        </p:txBody>
      </p:sp>
      <p:sp>
        <p:nvSpPr>
          <p:cNvPr id="6" name="TextBox 5"/>
          <p:cNvSpPr txBox="1"/>
          <p:nvPr/>
        </p:nvSpPr>
        <p:spPr>
          <a:xfrm>
            <a:off x="910831" y="2285999"/>
            <a:ext cx="7162800" cy="1685077"/>
          </a:xfrm>
          <a:prstGeom prst="rect">
            <a:avLst/>
          </a:prstGeom>
          <a:noFill/>
        </p:spPr>
        <p:txBody>
          <a:bodyPr wrap="square" rtlCol="0">
            <a:spAutoFit/>
          </a:bodyPr>
          <a:lstStyle/>
          <a:p>
            <a:pPr algn="ctr"/>
            <a:r>
              <a:rPr lang="en-US" sz="2400" b="1" dirty="0" smtClean="0">
                <a:solidFill>
                  <a:schemeClr val="bg1"/>
                </a:solidFill>
                <a:latin typeface="Arial Black" pitchFamily="34" charset="0"/>
              </a:rPr>
              <a:t>1Pet.2:18-20 - servants submit to masters even if harshly treated</a:t>
            </a:r>
          </a:p>
          <a:p>
            <a:pPr algn="ctr"/>
            <a:endParaRPr lang="en-US" sz="1050" b="1" dirty="0" smtClean="0">
              <a:solidFill>
                <a:schemeClr val="bg1"/>
              </a:solidFill>
              <a:latin typeface="Arial Black" pitchFamily="34" charset="0"/>
            </a:endParaRPr>
          </a:p>
          <a:p>
            <a:pPr algn="ctr"/>
            <a:r>
              <a:rPr lang="en-US" sz="2400" b="1" dirty="0" smtClean="0">
                <a:solidFill>
                  <a:schemeClr val="bg1"/>
                </a:solidFill>
                <a:latin typeface="Arial Narrow" pitchFamily="34" charset="0"/>
              </a:rPr>
              <a:t>(1Pet.2:21-25 - the example of Christ)</a:t>
            </a:r>
          </a:p>
          <a:p>
            <a:pPr marL="342900" indent="-342900">
              <a:buFontTx/>
              <a:buChar char="-"/>
            </a:pPr>
            <a:endParaRPr lang="en-US" sz="1050" b="1" dirty="0" smtClean="0">
              <a:solidFill>
                <a:srgbClr val="FFFF66"/>
              </a:solidFill>
              <a:latin typeface="Arial Narrow" pitchFamily="34" charset="0"/>
            </a:endParaRPr>
          </a:p>
          <a:p>
            <a:pPr marL="342900" indent="-342900">
              <a:buFontTx/>
              <a:buChar char="-"/>
            </a:pPr>
            <a:endParaRPr lang="en-US" sz="1050" b="1" dirty="0" smtClean="0">
              <a:solidFill>
                <a:srgbClr val="FFFF66"/>
              </a:solidFill>
              <a:latin typeface="Arial Narrow" pitchFamily="34" charset="0"/>
            </a:endParaRPr>
          </a:p>
        </p:txBody>
      </p:sp>
      <p:sp>
        <p:nvSpPr>
          <p:cNvPr id="7" name="TextBox 6"/>
          <p:cNvSpPr txBox="1"/>
          <p:nvPr/>
        </p:nvSpPr>
        <p:spPr>
          <a:xfrm>
            <a:off x="1646241" y="784750"/>
            <a:ext cx="5741059" cy="461665"/>
          </a:xfrm>
          <a:prstGeom prst="rect">
            <a:avLst/>
          </a:prstGeom>
          <a:noFill/>
        </p:spPr>
        <p:txBody>
          <a:bodyPr wrap="none" rtlCol="0">
            <a:spAutoFit/>
          </a:bodyPr>
          <a:lstStyle/>
          <a:p>
            <a:pPr algn="ctr"/>
            <a:r>
              <a:rPr lang="en-US" sz="2400" dirty="0" smtClean="0">
                <a:solidFill>
                  <a:prstClr val="white"/>
                </a:solidFill>
                <a:latin typeface="Arial Black" pitchFamily="34" charset="0"/>
              </a:rPr>
              <a:t>1Pet.3:1 - “Likewise you wives…”</a:t>
            </a:r>
            <a:endParaRPr lang="en-US" sz="2400" dirty="0">
              <a:solidFill>
                <a:prstClr val="white"/>
              </a:solidFill>
              <a:latin typeface="Arial Black" pitchFamily="34" charset="0"/>
            </a:endParaRPr>
          </a:p>
        </p:txBody>
      </p:sp>
      <p:sp>
        <p:nvSpPr>
          <p:cNvPr id="9" name="TextBox 8"/>
          <p:cNvSpPr txBox="1"/>
          <p:nvPr/>
        </p:nvSpPr>
        <p:spPr>
          <a:xfrm>
            <a:off x="508861" y="1507957"/>
            <a:ext cx="3983370" cy="461665"/>
          </a:xfrm>
          <a:prstGeom prst="rect">
            <a:avLst/>
          </a:prstGeom>
          <a:noFill/>
        </p:spPr>
        <p:txBody>
          <a:bodyPr wrap="square" rtlCol="0">
            <a:spAutoFit/>
          </a:bodyPr>
          <a:lstStyle/>
          <a:p>
            <a:r>
              <a:rPr lang="en-US" sz="2400" dirty="0" smtClean="0">
                <a:solidFill>
                  <a:srgbClr val="FFFF66"/>
                </a:solidFill>
                <a:latin typeface="Arial Black" pitchFamily="34" charset="0"/>
              </a:rPr>
              <a:t>Refers back to what?</a:t>
            </a:r>
            <a:endParaRPr lang="en-US" sz="2400" dirty="0">
              <a:solidFill>
                <a:srgbClr val="FFFF66"/>
              </a:solidFill>
              <a:latin typeface="Arial Black" pitchFamily="34" charset="0"/>
            </a:endParaRPr>
          </a:p>
        </p:txBody>
      </p:sp>
      <p:sp>
        <p:nvSpPr>
          <p:cNvPr id="2" name="TextBox 1"/>
          <p:cNvSpPr txBox="1"/>
          <p:nvPr/>
        </p:nvSpPr>
        <p:spPr>
          <a:xfrm>
            <a:off x="1371600" y="3928456"/>
            <a:ext cx="3748462" cy="992579"/>
          </a:xfrm>
          <a:prstGeom prst="rect">
            <a:avLst/>
          </a:prstGeom>
          <a:noFill/>
        </p:spPr>
        <p:txBody>
          <a:bodyPr wrap="none" rtlCol="0">
            <a:spAutoFit/>
          </a:bodyPr>
          <a:lstStyle/>
          <a:p>
            <a:pPr algn="ctr"/>
            <a:r>
              <a:rPr lang="en-US" sz="2400" dirty="0" smtClean="0">
                <a:solidFill>
                  <a:srgbClr val="FFFF66"/>
                </a:solidFill>
                <a:latin typeface="Arial Black" pitchFamily="34" charset="0"/>
              </a:rPr>
              <a:t>Likewise you wives…</a:t>
            </a:r>
          </a:p>
          <a:p>
            <a:pPr algn="ctr"/>
            <a:endParaRPr lang="en-US" sz="1050" dirty="0" smtClean="0">
              <a:solidFill>
                <a:srgbClr val="FFFF66"/>
              </a:solidFill>
              <a:latin typeface="Arial Black" pitchFamily="34" charset="0"/>
            </a:endParaRPr>
          </a:p>
          <a:p>
            <a:pPr algn="ctr"/>
            <a:r>
              <a:rPr lang="en-US" sz="2400" b="1" dirty="0" smtClean="0">
                <a:solidFill>
                  <a:schemeClr val="bg1"/>
                </a:solidFill>
                <a:latin typeface="Arial Narrow" pitchFamily="34" charset="0"/>
              </a:rPr>
              <a:t>(Exception:  Acts 5:29)</a:t>
            </a:r>
            <a:endParaRPr lang="en-US" sz="2400" b="1" dirty="0">
              <a:solidFill>
                <a:schemeClr val="bg1"/>
              </a:solidFill>
              <a:latin typeface="Arial Narrow" pitchFamily="34" charset="0"/>
            </a:endParaRPr>
          </a:p>
        </p:txBody>
      </p:sp>
    </p:spTree>
    <p:extLst>
      <p:ext uri="{BB962C8B-B14F-4D97-AF65-F5344CB8AC3E}">
        <p14:creationId xmlns:p14="http://schemas.microsoft.com/office/powerpoint/2010/main" val="6649049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by="(-#ppt_w*2)" calcmode="lin" valueType="num">
                                      <p:cBhvr rctx="PPT">
                                        <p:cTn id="7" dur="500" autoRev="1" fill="hold">
                                          <p:stCondLst>
                                            <p:cond delay="0"/>
                                          </p:stCondLst>
                                        </p:cTn>
                                        <p:tgtEl>
                                          <p:spTgt spid="9"/>
                                        </p:tgtEl>
                                        <p:attrNameLst>
                                          <p:attrName>ppt_w</p:attrName>
                                        </p:attrNameLst>
                                      </p:cBhvr>
                                    </p:anim>
                                    <p:anim by="(#ppt_w*0.50)" calcmode="lin" valueType="num">
                                      <p:cBhvr>
                                        <p:cTn id="8" dur="500" decel="50000" autoRev="1" fill="hold">
                                          <p:stCondLst>
                                            <p:cond delay="0"/>
                                          </p:stCondLst>
                                        </p:cTn>
                                        <p:tgtEl>
                                          <p:spTgt spid="9"/>
                                        </p:tgtEl>
                                        <p:attrNameLst>
                                          <p:attrName>ppt_x</p:attrName>
                                        </p:attrNameLst>
                                      </p:cBhvr>
                                    </p:anim>
                                    <p:anim from="(-#ppt_h/2)" to="(#ppt_y)" calcmode="lin" valueType="num">
                                      <p:cBhvr>
                                        <p:cTn id="9" dur="1000" fill="hold">
                                          <p:stCondLst>
                                            <p:cond delay="0"/>
                                          </p:stCondLst>
                                        </p:cTn>
                                        <p:tgtEl>
                                          <p:spTgt spid="9"/>
                                        </p:tgtEl>
                                        <p:attrNameLst>
                                          <p:attrName>ppt_y</p:attrName>
                                        </p:attrNameLst>
                                      </p:cBhvr>
                                    </p:anim>
                                    <p:animRot by="21600000">
                                      <p:cBhvr>
                                        <p:cTn id="10" dur="1000" fill="hold">
                                          <p:stCondLst>
                                            <p:cond delay="0"/>
                                          </p:stCondLst>
                                        </p:cTn>
                                        <p:tgtEl>
                                          <p:spTgt spid="9"/>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1000"/>
                                        <p:tgtEl>
                                          <p:spTgt spid="6">
                                            <p:txEl>
                                              <p:pRg st="0" end="0"/>
                                            </p:txEl>
                                          </p:spTgt>
                                        </p:tgtEl>
                                      </p:cBhvr>
                                    </p:animEffect>
                                    <p:anim calcmode="lin" valueType="num">
                                      <p:cBhvr>
                                        <p:cTn id="16"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1000"/>
                                        <p:tgtEl>
                                          <p:spTgt spid="6">
                                            <p:txEl>
                                              <p:pRg st="2" end="2"/>
                                            </p:txEl>
                                          </p:spTgt>
                                        </p:tgtEl>
                                      </p:cBhvr>
                                    </p:animEffect>
                                    <p:anim calcmode="lin" valueType="num">
                                      <p:cBhvr>
                                        <p:cTn id="2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8" presetClass="entr" presetSubtype="0" accel="50000" fill="hold" nodeType="clickEffect">
                                  <p:stCondLst>
                                    <p:cond delay="0"/>
                                  </p:stCondLst>
                                  <p:childTnLst>
                                    <p:set>
                                      <p:cBhvr>
                                        <p:cTn id="28" dur="1" fill="hold">
                                          <p:stCondLst>
                                            <p:cond delay="0"/>
                                          </p:stCondLst>
                                        </p:cTn>
                                        <p:tgtEl>
                                          <p:spTgt spid="2">
                                            <p:txEl>
                                              <p:pRg st="0" end="0"/>
                                            </p:txEl>
                                          </p:spTgt>
                                        </p:tgtEl>
                                        <p:attrNameLst>
                                          <p:attrName>style.visibility</p:attrName>
                                        </p:attrNameLst>
                                      </p:cBhvr>
                                      <p:to>
                                        <p:strVal val="visible"/>
                                      </p:to>
                                    </p:set>
                                    <p:set>
                                      <p:cBhvr>
                                        <p:cTn id="29" dur="455" fill="hold">
                                          <p:stCondLst>
                                            <p:cond delay="0"/>
                                          </p:stCondLst>
                                        </p:cTn>
                                        <p:tgtEl>
                                          <p:spTgt spid="2">
                                            <p:txEl>
                                              <p:pRg st="0" end="0"/>
                                            </p:txEl>
                                          </p:spTgt>
                                        </p:tgtEl>
                                        <p:attrNameLst>
                                          <p:attrName>style.rotation</p:attrName>
                                        </p:attrNameLst>
                                      </p:cBhvr>
                                      <p:to>
                                        <p:strVal val="-45.0"/>
                                      </p:to>
                                    </p:set>
                                    <p:anim calcmode="lin" valueType="num">
                                      <p:cBhvr>
                                        <p:cTn id="30" dur="455" fill="hold">
                                          <p:stCondLst>
                                            <p:cond delay="455"/>
                                          </p:stCondLst>
                                        </p:cTn>
                                        <p:tgtEl>
                                          <p:spTgt spid="2">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31" dur="455" fill="hold">
                                          <p:stCondLst>
                                            <p:cond delay="0"/>
                                          </p:stCondLst>
                                        </p:cTn>
                                        <p:tgtEl>
                                          <p:spTgt spid="2">
                                            <p:txEl>
                                              <p:pRg st="0" end="0"/>
                                            </p:txEl>
                                          </p:spTgt>
                                        </p:tgtEl>
                                        <p:attrNameLst>
                                          <p:attrName>ppt_y</p:attrName>
                                        </p:attrNameLst>
                                      </p:cBhvr>
                                      <p:tavLst>
                                        <p:tav tm="0">
                                          <p:val>
                                            <p:strVal val="#ppt_y-1"/>
                                          </p:val>
                                        </p:tav>
                                        <p:tav tm="100000">
                                          <p:val>
                                            <p:strVal val="#ppt_y-(0.354*#ppt_w-0.172*#ppt_h)"/>
                                          </p:val>
                                        </p:tav>
                                      </p:tavLst>
                                    </p:anim>
                                    <p:anim calcmode="lin" valueType="num">
                                      <p:cBhvr>
                                        <p:cTn id="32" dur="156" decel="50000" autoRev="1" fill="hold">
                                          <p:stCondLst>
                                            <p:cond delay="455"/>
                                          </p:stCondLst>
                                        </p:cTn>
                                        <p:tgtEl>
                                          <p:spTgt spid="2">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33" dur="136" fill="hold">
                                          <p:stCondLst>
                                            <p:cond delay="864"/>
                                          </p:stCondLst>
                                        </p:cTn>
                                        <p:tgtEl>
                                          <p:spTgt spid="2">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
                                            <p:txEl>
                                              <p:pRg st="2" end="2"/>
                                            </p:txEl>
                                          </p:spTgt>
                                        </p:tgtEl>
                                        <p:attrNameLst>
                                          <p:attrName>style.visibility</p:attrName>
                                        </p:attrNameLst>
                                      </p:cBhvr>
                                      <p:to>
                                        <p:strVal val="visible"/>
                                      </p:to>
                                    </p:set>
                                    <p:animEffect transition="in" filter="fade">
                                      <p:cBhvr>
                                        <p:cTn id="38"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4353" y="761999"/>
            <a:ext cx="5334000" cy="300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10457" y="22657"/>
            <a:ext cx="9254457"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Black" pitchFamily="34" charset="0"/>
              </a:rPr>
              <a:t>They Remembered His Words</a:t>
            </a:r>
            <a:endParaRPr lang="en-US" sz="4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Black" pitchFamily="34" charset="0"/>
            </a:endParaRPr>
          </a:p>
        </p:txBody>
      </p:sp>
      <p:sp>
        <p:nvSpPr>
          <p:cNvPr id="5" name="TextBox 4"/>
          <p:cNvSpPr txBox="1"/>
          <p:nvPr/>
        </p:nvSpPr>
        <p:spPr>
          <a:xfrm rot="21093863">
            <a:off x="3972797" y="1088955"/>
            <a:ext cx="2826415" cy="646331"/>
          </a:xfrm>
          <a:prstGeom prst="rect">
            <a:avLst/>
          </a:prstGeom>
          <a:noFill/>
        </p:spPr>
        <p:txBody>
          <a:bodyPr wrap="none" rtlCol="0">
            <a:spAutoFit/>
          </a:bodyPr>
          <a:lstStyle/>
          <a:p>
            <a:r>
              <a:rPr lang="en-US" sz="3600" dirty="0" smtClean="0">
                <a:solidFill>
                  <a:prstClr val="black"/>
                </a:solidFill>
                <a:latin typeface="Arial Black" pitchFamily="34" charset="0"/>
              </a:rPr>
              <a:t>Mt.19:3-12</a:t>
            </a:r>
            <a:endParaRPr lang="en-US" sz="3600" dirty="0">
              <a:solidFill>
                <a:prstClr val="black"/>
              </a:solidFill>
              <a:latin typeface="Arial Black" pitchFamily="34" charset="0"/>
            </a:endParaRPr>
          </a:p>
        </p:txBody>
      </p:sp>
      <p:sp>
        <p:nvSpPr>
          <p:cNvPr id="6" name="TextBox 5"/>
          <p:cNvSpPr txBox="1"/>
          <p:nvPr/>
        </p:nvSpPr>
        <p:spPr>
          <a:xfrm>
            <a:off x="220783" y="879879"/>
            <a:ext cx="3496919" cy="461665"/>
          </a:xfrm>
          <a:prstGeom prst="rect">
            <a:avLst/>
          </a:prstGeom>
          <a:noFill/>
        </p:spPr>
        <p:txBody>
          <a:bodyPr wrap="none" rtlCol="0">
            <a:spAutoFit/>
          </a:bodyPr>
          <a:lstStyle/>
          <a:p>
            <a:r>
              <a:rPr lang="en-US" sz="2400" dirty="0" smtClean="0">
                <a:solidFill>
                  <a:srgbClr val="FFFF00"/>
                </a:solidFill>
                <a:latin typeface="Arial Black" pitchFamily="34" charset="0"/>
              </a:rPr>
              <a:t>What About 1Cor.7?</a:t>
            </a:r>
            <a:endParaRPr lang="en-US" sz="2400" dirty="0">
              <a:solidFill>
                <a:srgbClr val="FFFF00"/>
              </a:solidFill>
              <a:latin typeface="Arial Black" pitchFamily="34" charset="0"/>
            </a:endParaRPr>
          </a:p>
        </p:txBody>
      </p:sp>
      <p:sp>
        <p:nvSpPr>
          <p:cNvPr id="7" name="TextBox 6"/>
          <p:cNvSpPr txBox="1"/>
          <p:nvPr/>
        </p:nvSpPr>
        <p:spPr>
          <a:xfrm>
            <a:off x="442706" y="2436167"/>
            <a:ext cx="3009157" cy="461665"/>
          </a:xfrm>
          <a:prstGeom prst="rect">
            <a:avLst/>
          </a:prstGeom>
          <a:noFill/>
        </p:spPr>
        <p:txBody>
          <a:bodyPr wrap="none" rtlCol="0">
            <a:spAutoFit/>
          </a:bodyPr>
          <a:lstStyle/>
          <a:p>
            <a:pPr algn="ctr"/>
            <a:r>
              <a:rPr lang="en-US" sz="2400" b="1" dirty="0" smtClean="0">
                <a:solidFill>
                  <a:srgbClr val="FFFF66"/>
                </a:solidFill>
                <a:latin typeface="Arial Narrow" pitchFamily="34" charset="0"/>
              </a:rPr>
              <a:t>Marital Responsibilities</a:t>
            </a:r>
            <a:endParaRPr lang="en-US" sz="2400" b="1" dirty="0">
              <a:solidFill>
                <a:srgbClr val="FFFF66"/>
              </a:solidFill>
              <a:latin typeface="Arial Narrow" pitchFamily="34" charset="0"/>
            </a:endParaRPr>
          </a:p>
        </p:txBody>
      </p:sp>
      <p:sp>
        <p:nvSpPr>
          <p:cNvPr id="8" name="TextBox 7"/>
          <p:cNvSpPr txBox="1"/>
          <p:nvPr/>
        </p:nvSpPr>
        <p:spPr>
          <a:xfrm>
            <a:off x="630412" y="2897832"/>
            <a:ext cx="2156653" cy="1569660"/>
          </a:xfrm>
          <a:prstGeom prst="rect">
            <a:avLst/>
          </a:prstGeom>
          <a:noFill/>
        </p:spPr>
        <p:txBody>
          <a:bodyPr wrap="square" rtlCol="0">
            <a:spAutoFit/>
          </a:bodyPr>
          <a:lstStyle/>
          <a:p>
            <a:pPr algn="ctr"/>
            <a:r>
              <a:rPr lang="en-US" sz="2400" b="1" dirty="0" smtClean="0">
                <a:solidFill>
                  <a:srgbClr val="FFFF66"/>
                </a:solidFill>
                <a:latin typeface="Arial Narrow" pitchFamily="34" charset="0"/>
              </a:rPr>
              <a:t>vs.3-4</a:t>
            </a:r>
          </a:p>
          <a:p>
            <a:pPr algn="ctr"/>
            <a:r>
              <a:rPr lang="en-US" sz="2400" b="1" dirty="0" smtClean="0">
                <a:solidFill>
                  <a:srgbClr val="FFFF66"/>
                </a:solidFill>
                <a:latin typeface="Arial Narrow" pitchFamily="34" charset="0"/>
              </a:rPr>
              <a:t>vs.10</a:t>
            </a:r>
          </a:p>
          <a:p>
            <a:pPr algn="ctr"/>
            <a:r>
              <a:rPr lang="en-US" sz="2400" b="1" dirty="0" smtClean="0">
                <a:solidFill>
                  <a:srgbClr val="FFFF66"/>
                </a:solidFill>
                <a:latin typeface="Arial Narrow" pitchFamily="34" charset="0"/>
              </a:rPr>
              <a:t>vs.12</a:t>
            </a:r>
          </a:p>
          <a:p>
            <a:pPr algn="ctr"/>
            <a:r>
              <a:rPr lang="en-US" sz="2400" b="1" dirty="0" smtClean="0">
                <a:solidFill>
                  <a:srgbClr val="FFFF66"/>
                </a:solidFill>
                <a:latin typeface="Arial Narrow" pitchFamily="34" charset="0"/>
              </a:rPr>
              <a:t>vs.39</a:t>
            </a:r>
            <a:endParaRPr lang="en-US" sz="1050" b="1" dirty="0">
              <a:solidFill>
                <a:srgbClr val="FFFF66"/>
              </a:solidFill>
              <a:latin typeface="Arial Narrow" pitchFamily="34" charset="0"/>
            </a:endParaRPr>
          </a:p>
        </p:txBody>
      </p:sp>
      <p:sp>
        <p:nvSpPr>
          <p:cNvPr id="4" name="TextBox 3"/>
          <p:cNvSpPr txBox="1"/>
          <p:nvPr/>
        </p:nvSpPr>
        <p:spPr>
          <a:xfrm>
            <a:off x="184955" y="1366565"/>
            <a:ext cx="3047568" cy="830997"/>
          </a:xfrm>
          <a:prstGeom prst="rect">
            <a:avLst/>
          </a:prstGeom>
          <a:noFill/>
        </p:spPr>
        <p:txBody>
          <a:bodyPr wrap="square" rtlCol="0">
            <a:spAutoFit/>
          </a:bodyPr>
          <a:lstStyle/>
          <a:p>
            <a:pPr algn="ctr"/>
            <a:r>
              <a:rPr lang="en-US" sz="2400" b="1" dirty="0" smtClean="0">
                <a:solidFill>
                  <a:schemeClr val="bg1"/>
                </a:solidFill>
                <a:latin typeface="Arial Narrow" pitchFamily="34" charset="0"/>
              </a:rPr>
              <a:t>Authorize Separation (including divorce)?</a:t>
            </a:r>
            <a:endParaRPr lang="en-US" sz="2400" b="1" dirty="0">
              <a:solidFill>
                <a:schemeClr val="bg1"/>
              </a:solidFill>
              <a:latin typeface="Arial Narrow" pitchFamily="34" charset="0"/>
            </a:endParaRPr>
          </a:p>
        </p:txBody>
      </p:sp>
      <p:sp>
        <p:nvSpPr>
          <p:cNvPr id="12" name="TextBox 11"/>
          <p:cNvSpPr txBox="1"/>
          <p:nvPr/>
        </p:nvSpPr>
        <p:spPr>
          <a:xfrm>
            <a:off x="2438400" y="4051993"/>
            <a:ext cx="3833101" cy="830997"/>
          </a:xfrm>
          <a:prstGeom prst="rect">
            <a:avLst/>
          </a:prstGeom>
          <a:noFill/>
        </p:spPr>
        <p:txBody>
          <a:bodyPr wrap="none" rtlCol="0">
            <a:spAutoFit/>
          </a:bodyPr>
          <a:lstStyle/>
          <a:p>
            <a:pPr marL="342900" indent="-342900">
              <a:buFontTx/>
              <a:buChar char="-"/>
            </a:pPr>
            <a:r>
              <a:rPr lang="en-US" sz="2400" b="1" dirty="0" smtClean="0">
                <a:solidFill>
                  <a:schemeClr val="bg1"/>
                </a:solidFill>
                <a:latin typeface="Arial Narrow" pitchFamily="34" charset="0"/>
              </a:rPr>
              <a:t>Don’t leave, depart, divorce</a:t>
            </a:r>
          </a:p>
          <a:p>
            <a:pPr marL="342900" indent="-342900">
              <a:buFontTx/>
              <a:buChar char="-"/>
            </a:pPr>
            <a:r>
              <a:rPr lang="en-US" sz="2400" b="1" dirty="0" smtClean="0">
                <a:solidFill>
                  <a:schemeClr val="bg1"/>
                </a:solidFill>
                <a:latin typeface="Arial Narrow" pitchFamily="34" charset="0"/>
              </a:rPr>
              <a:t>Bound as long as live</a:t>
            </a:r>
            <a:endParaRPr lang="en-US" sz="2400" b="1" dirty="0">
              <a:solidFill>
                <a:schemeClr val="bg1"/>
              </a:solidFill>
              <a:latin typeface="Arial Narrow" pitchFamily="34" charset="0"/>
            </a:endParaRPr>
          </a:p>
        </p:txBody>
      </p:sp>
    </p:spTree>
    <p:extLst>
      <p:ext uri="{BB962C8B-B14F-4D97-AF65-F5344CB8AC3E}">
        <p14:creationId xmlns:p14="http://schemas.microsoft.com/office/powerpoint/2010/main" val="28148366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0" end="0"/>
                                            </p:txEl>
                                          </p:spTgt>
                                        </p:tgtEl>
                                      </p:cBhvr>
                                    </p:animEffect>
                                  </p:childTnLst>
                                </p:cTn>
                              </p:par>
                            </p:childTnLst>
                          </p:cTn>
                        </p:par>
                        <p:par>
                          <p:cTn id="11" fill="hold">
                            <p:stCondLst>
                              <p:cond delay="1000"/>
                            </p:stCondLst>
                            <p:childTnLst>
                              <p:par>
                                <p:cTn id="12" presetID="47" presetClass="entr" presetSubtype="0" fill="hold"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7" presetClass="entr" presetSubtype="0" fill="hold" nodeType="after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fade">
                                      <p:cBhvr>
                                        <p:cTn id="20" dur="1000"/>
                                        <p:tgtEl>
                                          <p:spTgt spid="8">
                                            <p:txEl>
                                              <p:pRg st="1" end="1"/>
                                            </p:txEl>
                                          </p:spTgt>
                                        </p:tgtEl>
                                      </p:cBhvr>
                                    </p:animEffect>
                                    <p:anim calcmode="lin" valueType="num">
                                      <p:cBhvr>
                                        <p:cTn id="21"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7" presetClass="entr" presetSubtype="0" fill="hold" nodeType="afterEffect">
                                  <p:stCondLst>
                                    <p:cond delay="0"/>
                                  </p:stCondLst>
                                  <p:childTnLst>
                                    <p:set>
                                      <p:cBhvr>
                                        <p:cTn id="25" dur="1" fill="hold">
                                          <p:stCondLst>
                                            <p:cond delay="0"/>
                                          </p:stCondLst>
                                        </p:cTn>
                                        <p:tgtEl>
                                          <p:spTgt spid="8">
                                            <p:txEl>
                                              <p:pRg st="2" end="2"/>
                                            </p:txEl>
                                          </p:spTgt>
                                        </p:tgtEl>
                                        <p:attrNameLst>
                                          <p:attrName>style.visibility</p:attrName>
                                        </p:attrNameLst>
                                      </p:cBhvr>
                                      <p:to>
                                        <p:strVal val="visible"/>
                                      </p:to>
                                    </p:set>
                                    <p:animEffect transition="in" filter="fade">
                                      <p:cBhvr>
                                        <p:cTn id="26" dur="1000"/>
                                        <p:tgtEl>
                                          <p:spTgt spid="8">
                                            <p:txEl>
                                              <p:pRg st="2" end="2"/>
                                            </p:txEl>
                                          </p:spTgt>
                                        </p:tgtEl>
                                      </p:cBhvr>
                                    </p:animEffect>
                                    <p:anim calcmode="lin" valueType="num">
                                      <p:cBhvr>
                                        <p:cTn id="27"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47" presetClass="entr" presetSubtype="0" fill="hold" nodeType="after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animEffect transition="in" filter="fade">
                                      <p:cBhvr>
                                        <p:cTn id="32" dur="1000"/>
                                        <p:tgtEl>
                                          <p:spTgt spid="8">
                                            <p:txEl>
                                              <p:pRg st="3" end="3"/>
                                            </p:txEl>
                                          </p:spTgt>
                                        </p:tgtEl>
                                      </p:cBhvr>
                                    </p:animEffect>
                                    <p:anim calcmode="lin" valueType="num">
                                      <p:cBhvr>
                                        <p:cTn id="33"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41" presetClass="entr" presetSubtype="0" fill="hold" nodeType="afterEffect">
                                  <p:stCondLst>
                                    <p:cond delay="0"/>
                                  </p:stCondLst>
                                  <p:iterate type="lt">
                                    <p:tmPct val="10000"/>
                                  </p:iterate>
                                  <p:childTnLst>
                                    <p:set>
                                      <p:cBhvr>
                                        <p:cTn id="37" dur="1" fill="hold">
                                          <p:stCondLst>
                                            <p:cond delay="0"/>
                                          </p:stCondLst>
                                        </p:cTn>
                                        <p:tgtEl>
                                          <p:spTgt spid="12">
                                            <p:txEl>
                                              <p:pRg st="0" end="0"/>
                                            </p:txEl>
                                          </p:spTgt>
                                        </p:tgtEl>
                                        <p:attrNameLst>
                                          <p:attrName>style.visibility</p:attrName>
                                        </p:attrNameLst>
                                      </p:cBhvr>
                                      <p:to>
                                        <p:strVal val="visible"/>
                                      </p:to>
                                    </p:set>
                                    <p:anim calcmode="lin" valueType="num">
                                      <p:cBhvr>
                                        <p:cTn id="38"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40"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12">
                                            <p:txEl>
                                              <p:pRg st="0" end="0"/>
                                            </p:txEl>
                                          </p:spTgt>
                                        </p:tgtEl>
                                      </p:cBhvr>
                                    </p:animEffect>
                                  </p:childTnLst>
                                </p:cTn>
                              </p:par>
                            </p:childTnLst>
                          </p:cTn>
                        </p:par>
                        <p:par>
                          <p:cTn id="43" fill="hold">
                            <p:stCondLst>
                              <p:cond delay="6700"/>
                            </p:stCondLst>
                            <p:childTnLst>
                              <p:par>
                                <p:cTn id="44" presetID="41" presetClass="entr" presetSubtype="0" fill="hold" nodeType="afterEffect">
                                  <p:stCondLst>
                                    <p:cond delay="0"/>
                                  </p:stCondLst>
                                  <p:iterate type="lt">
                                    <p:tmPct val="10000"/>
                                  </p:iterate>
                                  <p:childTnLst>
                                    <p:set>
                                      <p:cBhvr>
                                        <p:cTn id="45" dur="1" fill="hold">
                                          <p:stCondLst>
                                            <p:cond delay="0"/>
                                          </p:stCondLst>
                                        </p:cTn>
                                        <p:tgtEl>
                                          <p:spTgt spid="12">
                                            <p:txEl>
                                              <p:pRg st="1" end="1"/>
                                            </p:txEl>
                                          </p:spTgt>
                                        </p:tgtEl>
                                        <p:attrNameLst>
                                          <p:attrName>style.visibility</p:attrName>
                                        </p:attrNameLst>
                                      </p:cBhvr>
                                      <p:to>
                                        <p:strVal val="visible"/>
                                      </p:to>
                                    </p:set>
                                    <p:anim calcmode="lin" valueType="num">
                                      <p:cBhvr>
                                        <p:cTn id="46" dur="500" fill="hold"/>
                                        <p:tgtEl>
                                          <p:spTgt spid="12">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12">
                                            <p:txEl>
                                              <p:pRg st="1" end="1"/>
                                            </p:txEl>
                                          </p:spTgt>
                                        </p:tgtEl>
                                        <p:attrNameLst>
                                          <p:attrName>ppt_y</p:attrName>
                                        </p:attrNameLst>
                                      </p:cBhvr>
                                      <p:tavLst>
                                        <p:tav tm="0">
                                          <p:val>
                                            <p:strVal val="#ppt_y"/>
                                          </p:val>
                                        </p:tav>
                                        <p:tav tm="100000">
                                          <p:val>
                                            <p:strVal val="#ppt_y"/>
                                          </p:val>
                                        </p:tav>
                                      </p:tavLst>
                                    </p:anim>
                                    <p:anim calcmode="lin" valueType="num">
                                      <p:cBhvr>
                                        <p:cTn id="48" dur="500" fill="hold"/>
                                        <p:tgtEl>
                                          <p:spTgt spid="12">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12">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0457" y="22657"/>
            <a:ext cx="9254457"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Black" pitchFamily="34" charset="0"/>
              </a:rPr>
              <a:t>They Remembered His Words</a:t>
            </a:r>
            <a:endParaRPr lang="en-US" sz="4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Black" pitchFamily="34" charset="0"/>
            </a:endParaRPr>
          </a:p>
        </p:txBody>
      </p:sp>
      <p:sp>
        <p:nvSpPr>
          <p:cNvPr id="6" name="TextBox 5"/>
          <p:cNvSpPr txBox="1"/>
          <p:nvPr/>
        </p:nvSpPr>
        <p:spPr>
          <a:xfrm>
            <a:off x="762000" y="1447800"/>
            <a:ext cx="8077200" cy="3739485"/>
          </a:xfrm>
          <a:prstGeom prst="rect">
            <a:avLst/>
          </a:prstGeom>
          <a:noFill/>
        </p:spPr>
        <p:txBody>
          <a:bodyPr wrap="square" rtlCol="0">
            <a:spAutoFit/>
          </a:bodyPr>
          <a:lstStyle/>
          <a:p>
            <a:r>
              <a:rPr lang="en-US" sz="2400" b="1" dirty="0" smtClean="0">
                <a:solidFill>
                  <a:schemeClr val="bg1"/>
                </a:solidFill>
                <a:latin typeface="Arial Narrow" pitchFamily="34" charset="0"/>
              </a:rPr>
              <a:t>vs.1</a:t>
            </a:r>
            <a:r>
              <a:rPr lang="en-US" sz="2400" b="1" dirty="0" smtClean="0">
                <a:solidFill>
                  <a:srgbClr val="FFFF66"/>
                </a:solidFill>
                <a:latin typeface="Arial Narrow" pitchFamily="34" charset="0"/>
              </a:rPr>
              <a:t> - good to not marry, not have sexual relations (in view of persecutions - </a:t>
            </a:r>
            <a:r>
              <a:rPr lang="en-US" sz="2400" b="1" dirty="0" smtClean="0">
                <a:solidFill>
                  <a:schemeClr val="bg1"/>
                </a:solidFill>
                <a:latin typeface="Arial Narrow" pitchFamily="34" charset="0"/>
              </a:rPr>
              <a:t>vs.26, 32-35</a:t>
            </a:r>
            <a:r>
              <a:rPr lang="en-US" sz="2400" b="1" dirty="0" smtClean="0">
                <a:solidFill>
                  <a:srgbClr val="FFFF66"/>
                </a:solidFill>
                <a:latin typeface="Arial Narrow" pitchFamily="34" charset="0"/>
              </a:rPr>
              <a:t>)</a:t>
            </a:r>
          </a:p>
          <a:p>
            <a:r>
              <a:rPr lang="en-US" sz="2400" b="1" dirty="0">
                <a:solidFill>
                  <a:srgbClr val="FFFF66"/>
                </a:solidFill>
                <a:latin typeface="Arial Narrow" pitchFamily="34" charset="0"/>
              </a:rPr>
              <a:t>	</a:t>
            </a:r>
            <a:r>
              <a:rPr lang="en-US" sz="2400" b="1" dirty="0" smtClean="0">
                <a:solidFill>
                  <a:schemeClr val="bg1"/>
                </a:solidFill>
                <a:latin typeface="Arial Narrow" pitchFamily="34" charset="0"/>
              </a:rPr>
              <a:t>vs.7</a:t>
            </a:r>
            <a:r>
              <a:rPr lang="en-US" sz="2400" b="1" dirty="0" smtClean="0">
                <a:solidFill>
                  <a:srgbClr val="FFFF66"/>
                </a:solidFill>
                <a:latin typeface="Arial Narrow" pitchFamily="34" charset="0"/>
              </a:rPr>
              <a:t> - wish that all men were as myself (unmarried)</a:t>
            </a:r>
          </a:p>
          <a:p>
            <a:r>
              <a:rPr lang="en-US" sz="2400" b="1" dirty="0">
                <a:solidFill>
                  <a:srgbClr val="FFFF66"/>
                </a:solidFill>
                <a:latin typeface="Arial Narrow" pitchFamily="34" charset="0"/>
              </a:rPr>
              <a:t>	</a:t>
            </a:r>
            <a:r>
              <a:rPr lang="en-US" sz="2400" b="1" dirty="0" smtClean="0">
                <a:solidFill>
                  <a:schemeClr val="bg1"/>
                </a:solidFill>
                <a:latin typeface="Arial Narrow" pitchFamily="34" charset="0"/>
              </a:rPr>
              <a:t>vs.8</a:t>
            </a:r>
            <a:r>
              <a:rPr lang="en-US" sz="2400" b="1" dirty="0" smtClean="0">
                <a:solidFill>
                  <a:srgbClr val="FFFF66"/>
                </a:solidFill>
                <a:latin typeface="Arial Narrow" pitchFamily="34" charset="0"/>
              </a:rPr>
              <a:t> - it’s good to remain as I am</a:t>
            </a:r>
          </a:p>
          <a:p>
            <a:r>
              <a:rPr lang="en-US" sz="2400" b="1" dirty="0">
                <a:solidFill>
                  <a:srgbClr val="FFFF66"/>
                </a:solidFill>
                <a:latin typeface="Arial Narrow" pitchFamily="34" charset="0"/>
              </a:rPr>
              <a:t>	</a:t>
            </a:r>
            <a:r>
              <a:rPr lang="en-US" sz="2400" b="1" dirty="0" smtClean="0">
                <a:solidFill>
                  <a:schemeClr val="bg1"/>
                </a:solidFill>
                <a:latin typeface="Arial Narrow" pitchFamily="34" charset="0"/>
              </a:rPr>
              <a:t>vs.28</a:t>
            </a:r>
            <a:r>
              <a:rPr lang="en-US" sz="2400" b="1" dirty="0" smtClean="0">
                <a:solidFill>
                  <a:srgbClr val="FFFF66"/>
                </a:solidFill>
                <a:latin typeface="Arial Narrow" pitchFamily="34" charset="0"/>
              </a:rPr>
              <a:t> - if choose to marry, have not sinned</a:t>
            </a:r>
          </a:p>
          <a:p>
            <a:endParaRPr lang="en-US" sz="2400" b="1" dirty="0" smtClean="0">
              <a:solidFill>
                <a:srgbClr val="FFFF66"/>
              </a:solidFill>
              <a:latin typeface="Arial Narrow" pitchFamily="34" charset="0"/>
            </a:endParaRPr>
          </a:p>
          <a:p>
            <a:r>
              <a:rPr lang="en-US" sz="2400" b="1" dirty="0" smtClean="0">
                <a:solidFill>
                  <a:schemeClr val="bg1"/>
                </a:solidFill>
                <a:latin typeface="Arial Narrow" pitchFamily="34" charset="0"/>
              </a:rPr>
              <a:t>vs.2</a:t>
            </a:r>
            <a:r>
              <a:rPr lang="en-US" sz="2400" b="1" dirty="0" smtClean="0">
                <a:solidFill>
                  <a:srgbClr val="FFFF66"/>
                </a:solidFill>
                <a:latin typeface="Arial Narrow" pitchFamily="34" charset="0"/>
              </a:rPr>
              <a:t> - one wife to one husband</a:t>
            </a:r>
          </a:p>
          <a:p>
            <a:endParaRPr lang="en-US" sz="2400" b="1" dirty="0" smtClean="0">
              <a:solidFill>
                <a:srgbClr val="FFFF66"/>
              </a:solidFill>
              <a:latin typeface="Arial Narrow" pitchFamily="34" charset="0"/>
            </a:endParaRPr>
          </a:p>
          <a:p>
            <a:r>
              <a:rPr lang="en-US" sz="2400" b="1" dirty="0" smtClean="0">
                <a:solidFill>
                  <a:schemeClr val="bg1"/>
                </a:solidFill>
                <a:latin typeface="Arial Narrow" pitchFamily="34" charset="0"/>
              </a:rPr>
              <a:t>vs.3-4 </a:t>
            </a:r>
            <a:r>
              <a:rPr lang="en-US" sz="2400" b="1" dirty="0" smtClean="0">
                <a:solidFill>
                  <a:srgbClr val="FFFF66"/>
                </a:solidFill>
                <a:latin typeface="Arial Narrow" pitchFamily="34" charset="0"/>
              </a:rPr>
              <a:t>- fulfill duty to wife, fulfill duty to husband</a:t>
            </a:r>
          </a:p>
          <a:p>
            <a:pPr marL="342900" indent="-342900">
              <a:buFontTx/>
              <a:buChar char="-"/>
            </a:pPr>
            <a:endParaRPr lang="en-US" sz="1050" b="1" dirty="0" smtClean="0">
              <a:solidFill>
                <a:srgbClr val="FFFF66"/>
              </a:solidFill>
              <a:latin typeface="Arial Narrow" pitchFamily="34" charset="0"/>
            </a:endParaRPr>
          </a:p>
          <a:p>
            <a:pPr marL="342900" indent="-342900">
              <a:buFontTx/>
              <a:buChar char="-"/>
            </a:pPr>
            <a:endParaRPr lang="en-US" sz="1050" b="1" dirty="0" smtClean="0">
              <a:solidFill>
                <a:srgbClr val="FFFF66"/>
              </a:solidFill>
              <a:latin typeface="Arial Narrow" pitchFamily="34" charset="0"/>
            </a:endParaRPr>
          </a:p>
        </p:txBody>
      </p:sp>
      <p:sp>
        <p:nvSpPr>
          <p:cNvPr id="9" name="TextBox 8"/>
          <p:cNvSpPr txBox="1"/>
          <p:nvPr/>
        </p:nvSpPr>
        <p:spPr>
          <a:xfrm>
            <a:off x="228600" y="796720"/>
            <a:ext cx="2688924" cy="461665"/>
          </a:xfrm>
          <a:prstGeom prst="rect">
            <a:avLst/>
          </a:prstGeom>
          <a:noFill/>
        </p:spPr>
        <p:txBody>
          <a:bodyPr wrap="square" rtlCol="0">
            <a:spAutoFit/>
          </a:bodyPr>
          <a:lstStyle/>
          <a:p>
            <a:r>
              <a:rPr lang="en-US" sz="2400" dirty="0" smtClean="0">
                <a:solidFill>
                  <a:srgbClr val="FFFF00"/>
                </a:solidFill>
                <a:latin typeface="Arial Black" pitchFamily="34" charset="0"/>
              </a:rPr>
              <a:t>1Cor.7…</a:t>
            </a:r>
            <a:endParaRPr lang="en-US" sz="2400" dirty="0">
              <a:solidFill>
                <a:srgbClr val="FFFF00"/>
              </a:solidFill>
              <a:latin typeface="Arial Black" pitchFamily="34" charset="0"/>
            </a:endParaRPr>
          </a:p>
        </p:txBody>
      </p:sp>
    </p:spTree>
    <p:extLst>
      <p:ext uri="{BB962C8B-B14F-4D97-AF65-F5344CB8AC3E}">
        <p14:creationId xmlns:p14="http://schemas.microsoft.com/office/powerpoint/2010/main" val="9626487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500"/>
                                        <p:tgtEl>
                                          <p:spTgt spid="6">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fade">
                                      <p:cBhvr>
                                        <p:cTn id="24" dur="500"/>
                                        <p:tgtEl>
                                          <p:spTgt spid="6">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animEffect transition="in" filter="fade">
                                      <p:cBhvr>
                                        <p:cTn id="29"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0457" y="22657"/>
            <a:ext cx="9254457"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Black" pitchFamily="34" charset="0"/>
              </a:rPr>
              <a:t>They Remembered His Words</a:t>
            </a:r>
            <a:endParaRPr lang="en-US" sz="4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Black" pitchFamily="34" charset="0"/>
            </a:endParaRPr>
          </a:p>
        </p:txBody>
      </p:sp>
      <p:sp>
        <p:nvSpPr>
          <p:cNvPr id="6" name="TextBox 5"/>
          <p:cNvSpPr txBox="1"/>
          <p:nvPr/>
        </p:nvSpPr>
        <p:spPr>
          <a:xfrm>
            <a:off x="654803" y="3161654"/>
            <a:ext cx="8077200" cy="992579"/>
          </a:xfrm>
          <a:prstGeom prst="rect">
            <a:avLst/>
          </a:prstGeom>
          <a:noFill/>
        </p:spPr>
        <p:txBody>
          <a:bodyPr wrap="square" rtlCol="0">
            <a:spAutoFit/>
          </a:bodyPr>
          <a:lstStyle/>
          <a:p>
            <a:pPr marL="342900" indent="-342900">
              <a:buFontTx/>
              <a:buChar char="-"/>
            </a:pPr>
            <a:r>
              <a:rPr lang="en-US" sz="2400" b="1" dirty="0" smtClean="0">
                <a:solidFill>
                  <a:srgbClr val="FFFF66"/>
                </a:solidFill>
                <a:latin typeface="Arial Narrow" pitchFamily="34" charset="0"/>
              </a:rPr>
              <a:t>don’t deprive one another; don’t withhold your conjugal obligations; don’t refuse to come together sexually</a:t>
            </a:r>
          </a:p>
          <a:p>
            <a:pPr marL="342900" indent="-342900">
              <a:buFontTx/>
              <a:buChar char="-"/>
            </a:pPr>
            <a:endParaRPr lang="en-US" sz="1050" b="1" dirty="0" smtClean="0">
              <a:solidFill>
                <a:srgbClr val="FFFF66"/>
              </a:solidFill>
              <a:latin typeface="Arial Narrow" pitchFamily="34" charset="0"/>
            </a:endParaRPr>
          </a:p>
        </p:txBody>
      </p:sp>
      <p:sp>
        <p:nvSpPr>
          <p:cNvPr id="9" name="TextBox 8"/>
          <p:cNvSpPr txBox="1"/>
          <p:nvPr/>
        </p:nvSpPr>
        <p:spPr>
          <a:xfrm>
            <a:off x="228600" y="796720"/>
            <a:ext cx="2688924" cy="461665"/>
          </a:xfrm>
          <a:prstGeom prst="rect">
            <a:avLst/>
          </a:prstGeom>
          <a:noFill/>
        </p:spPr>
        <p:txBody>
          <a:bodyPr wrap="square" rtlCol="0">
            <a:spAutoFit/>
          </a:bodyPr>
          <a:lstStyle/>
          <a:p>
            <a:r>
              <a:rPr lang="en-US" sz="2400" dirty="0" smtClean="0">
                <a:solidFill>
                  <a:srgbClr val="FFFF00"/>
                </a:solidFill>
                <a:latin typeface="Arial Black" pitchFamily="34" charset="0"/>
              </a:rPr>
              <a:t>1Cor.7:5 …</a:t>
            </a:r>
            <a:endParaRPr lang="en-US" sz="2400" dirty="0">
              <a:solidFill>
                <a:srgbClr val="FFFF00"/>
              </a:solidFill>
              <a:latin typeface="Arial Black" pitchFamily="34" charset="0"/>
            </a:endParaRPr>
          </a:p>
        </p:txBody>
      </p:sp>
      <p:sp>
        <p:nvSpPr>
          <p:cNvPr id="2" name="TextBox 1"/>
          <p:cNvSpPr txBox="1"/>
          <p:nvPr/>
        </p:nvSpPr>
        <p:spPr>
          <a:xfrm>
            <a:off x="914400" y="1297571"/>
            <a:ext cx="6821837" cy="1569660"/>
          </a:xfrm>
          <a:prstGeom prst="rect">
            <a:avLst/>
          </a:prstGeom>
          <a:noFill/>
        </p:spPr>
        <p:txBody>
          <a:bodyPr wrap="square" rtlCol="0">
            <a:spAutoFit/>
          </a:bodyPr>
          <a:lstStyle/>
          <a:p>
            <a:pPr algn="just"/>
            <a:r>
              <a:rPr lang="en-US" sz="2400" b="1" dirty="0">
                <a:solidFill>
                  <a:schemeClr val="bg1"/>
                </a:solidFill>
                <a:latin typeface="Arial Narrow" pitchFamily="34" charset="0"/>
              </a:rPr>
              <a:t> </a:t>
            </a:r>
            <a:r>
              <a:rPr lang="en-US" sz="2400" b="1" dirty="0" smtClean="0">
                <a:solidFill>
                  <a:schemeClr val="bg1"/>
                </a:solidFill>
                <a:latin typeface="Arial Narrow" pitchFamily="34" charset="0"/>
              </a:rPr>
              <a:t>“</a:t>
            </a:r>
            <a:r>
              <a:rPr lang="en-US" sz="2400" b="1" u="sng" dirty="0" smtClean="0">
                <a:solidFill>
                  <a:srgbClr val="FFFF00"/>
                </a:solidFill>
                <a:latin typeface="Arial Narrow" pitchFamily="34" charset="0"/>
              </a:rPr>
              <a:t>Stop </a:t>
            </a:r>
            <a:r>
              <a:rPr lang="en-US" sz="2400" b="1" u="sng" dirty="0">
                <a:solidFill>
                  <a:srgbClr val="FFFF00"/>
                </a:solidFill>
                <a:latin typeface="Arial Narrow" pitchFamily="34" charset="0"/>
              </a:rPr>
              <a:t>depriving one another</a:t>
            </a:r>
            <a:r>
              <a:rPr lang="en-US" sz="2400" b="1" dirty="0">
                <a:solidFill>
                  <a:schemeClr val="bg1"/>
                </a:solidFill>
                <a:latin typeface="Arial Narrow" pitchFamily="34" charset="0"/>
              </a:rPr>
              <a:t>, except by agreement for a time, so that you may devote yourselves to prayer, </a:t>
            </a:r>
            <a:r>
              <a:rPr lang="en-US" sz="2400" b="1" dirty="0" smtClean="0">
                <a:solidFill>
                  <a:schemeClr val="bg1"/>
                </a:solidFill>
                <a:latin typeface="Arial Narrow" pitchFamily="34" charset="0"/>
              </a:rPr>
              <a:t>and come </a:t>
            </a:r>
            <a:r>
              <a:rPr lang="en-US" sz="2400" b="1" dirty="0">
                <a:solidFill>
                  <a:schemeClr val="bg1"/>
                </a:solidFill>
                <a:latin typeface="Arial Narrow" pitchFamily="34" charset="0"/>
              </a:rPr>
              <a:t>together again so that </a:t>
            </a:r>
            <a:r>
              <a:rPr lang="en-US" sz="2400" b="1" dirty="0" smtClean="0">
                <a:solidFill>
                  <a:schemeClr val="bg1"/>
                </a:solidFill>
                <a:latin typeface="Arial Narrow" pitchFamily="34" charset="0"/>
              </a:rPr>
              <a:t>Satan </a:t>
            </a:r>
            <a:r>
              <a:rPr lang="en-US" sz="2400" b="1" dirty="0">
                <a:solidFill>
                  <a:schemeClr val="bg1"/>
                </a:solidFill>
                <a:latin typeface="Arial Narrow" pitchFamily="34" charset="0"/>
              </a:rPr>
              <a:t>will not tempt you because of your lack of self-control</a:t>
            </a:r>
            <a:r>
              <a:rPr lang="en-US" sz="2400" b="1" dirty="0" smtClean="0">
                <a:solidFill>
                  <a:schemeClr val="bg1"/>
                </a:solidFill>
                <a:latin typeface="Arial Narrow" pitchFamily="34" charset="0"/>
              </a:rPr>
              <a:t>.”</a:t>
            </a:r>
            <a:endParaRPr lang="en-US" sz="2400" b="1" dirty="0">
              <a:solidFill>
                <a:schemeClr val="bg1"/>
              </a:solidFill>
              <a:latin typeface="Arial Narrow" pitchFamily="34" charset="0"/>
            </a:endParaRPr>
          </a:p>
        </p:txBody>
      </p:sp>
    </p:spTree>
    <p:extLst>
      <p:ext uri="{BB962C8B-B14F-4D97-AF65-F5344CB8AC3E}">
        <p14:creationId xmlns:p14="http://schemas.microsoft.com/office/powerpoint/2010/main" val="28149199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0457" y="22657"/>
            <a:ext cx="9254457"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Black" pitchFamily="34" charset="0"/>
              </a:rPr>
              <a:t>They Remembered His Words</a:t>
            </a:r>
            <a:endParaRPr lang="en-US" sz="4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Black" pitchFamily="34" charset="0"/>
            </a:endParaRPr>
          </a:p>
        </p:txBody>
      </p:sp>
      <p:sp>
        <p:nvSpPr>
          <p:cNvPr id="6" name="TextBox 5"/>
          <p:cNvSpPr txBox="1"/>
          <p:nvPr/>
        </p:nvSpPr>
        <p:spPr>
          <a:xfrm>
            <a:off x="654803" y="3161654"/>
            <a:ext cx="8077200" cy="992579"/>
          </a:xfrm>
          <a:prstGeom prst="rect">
            <a:avLst/>
          </a:prstGeom>
          <a:noFill/>
        </p:spPr>
        <p:txBody>
          <a:bodyPr wrap="square" rtlCol="0">
            <a:spAutoFit/>
          </a:bodyPr>
          <a:lstStyle/>
          <a:p>
            <a:pPr marL="342900" indent="-342900">
              <a:buFontTx/>
              <a:buChar char="-"/>
            </a:pPr>
            <a:r>
              <a:rPr lang="en-US" sz="2400" b="1" dirty="0" smtClean="0">
                <a:solidFill>
                  <a:srgbClr val="FFFF66"/>
                </a:solidFill>
                <a:latin typeface="Arial Narrow" pitchFamily="34" charset="0"/>
              </a:rPr>
              <a:t>except by consent; don’t go without sexual relations unless both parties are in agreement</a:t>
            </a:r>
          </a:p>
          <a:p>
            <a:pPr marL="342900" indent="-342900">
              <a:buFontTx/>
              <a:buChar char="-"/>
            </a:pPr>
            <a:endParaRPr lang="en-US" sz="1050" b="1" dirty="0" smtClean="0">
              <a:solidFill>
                <a:srgbClr val="FFFF66"/>
              </a:solidFill>
              <a:latin typeface="Arial Narrow" pitchFamily="34" charset="0"/>
            </a:endParaRPr>
          </a:p>
        </p:txBody>
      </p:sp>
      <p:sp>
        <p:nvSpPr>
          <p:cNvPr id="9" name="TextBox 8"/>
          <p:cNvSpPr txBox="1"/>
          <p:nvPr/>
        </p:nvSpPr>
        <p:spPr>
          <a:xfrm>
            <a:off x="228600" y="796720"/>
            <a:ext cx="2688924" cy="461665"/>
          </a:xfrm>
          <a:prstGeom prst="rect">
            <a:avLst/>
          </a:prstGeom>
          <a:noFill/>
        </p:spPr>
        <p:txBody>
          <a:bodyPr wrap="square" rtlCol="0">
            <a:spAutoFit/>
          </a:bodyPr>
          <a:lstStyle/>
          <a:p>
            <a:r>
              <a:rPr lang="en-US" sz="2400" dirty="0" smtClean="0">
                <a:solidFill>
                  <a:srgbClr val="FFFF00"/>
                </a:solidFill>
                <a:latin typeface="Arial Black" pitchFamily="34" charset="0"/>
              </a:rPr>
              <a:t>1Cor.7:5 …</a:t>
            </a:r>
            <a:endParaRPr lang="en-US" sz="2400" dirty="0">
              <a:solidFill>
                <a:srgbClr val="FFFF00"/>
              </a:solidFill>
              <a:latin typeface="Arial Black" pitchFamily="34" charset="0"/>
            </a:endParaRPr>
          </a:p>
        </p:txBody>
      </p:sp>
      <p:sp>
        <p:nvSpPr>
          <p:cNvPr id="2" name="TextBox 1"/>
          <p:cNvSpPr txBox="1"/>
          <p:nvPr/>
        </p:nvSpPr>
        <p:spPr>
          <a:xfrm>
            <a:off x="914400" y="1297571"/>
            <a:ext cx="6821837" cy="1569660"/>
          </a:xfrm>
          <a:prstGeom prst="rect">
            <a:avLst/>
          </a:prstGeom>
          <a:noFill/>
        </p:spPr>
        <p:txBody>
          <a:bodyPr wrap="square" rtlCol="0">
            <a:spAutoFit/>
          </a:bodyPr>
          <a:lstStyle/>
          <a:p>
            <a:pPr algn="just"/>
            <a:r>
              <a:rPr lang="en-US" sz="2400" b="1" dirty="0">
                <a:solidFill>
                  <a:prstClr val="white"/>
                </a:solidFill>
                <a:latin typeface="Arial Narrow" pitchFamily="34" charset="0"/>
              </a:rPr>
              <a:t> </a:t>
            </a:r>
            <a:r>
              <a:rPr lang="en-US" sz="2400" b="1" dirty="0" smtClean="0">
                <a:solidFill>
                  <a:schemeClr val="bg1"/>
                </a:solidFill>
                <a:latin typeface="Arial Narrow" pitchFamily="34" charset="0"/>
              </a:rPr>
              <a:t>“Stop </a:t>
            </a:r>
            <a:r>
              <a:rPr lang="en-US" sz="2400" b="1" dirty="0">
                <a:solidFill>
                  <a:schemeClr val="bg1"/>
                </a:solidFill>
                <a:latin typeface="Arial Narrow" pitchFamily="34" charset="0"/>
              </a:rPr>
              <a:t>depriving one another, </a:t>
            </a:r>
            <a:r>
              <a:rPr lang="en-US" sz="2400" b="1" u="sng" dirty="0">
                <a:solidFill>
                  <a:srgbClr val="FFFF00"/>
                </a:solidFill>
                <a:latin typeface="Arial Narrow" pitchFamily="34" charset="0"/>
              </a:rPr>
              <a:t>except by agreement</a:t>
            </a:r>
            <a:r>
              <a:rPr lang="en-US" sz="2400" b="1" dirty="0">
                <a:solidFill>
                  <a:prstClr val="white"/>
                </a:solidFill>
                <a:latin typeface="Arial Narrow" pitchFamily="34" charset="0"/>
              </a:rPr>
              <a:t> for a time, so that you may devote yourselves to prayer, </a:t>
            </a:r>
            <a:r>
              <a:rPr lang="en-US" sz="2400" b="1" dirty="0" smtClean="0">
                <a:solidFill>
                  <a:prstClr val="white"/>
                </a:solidFill>
                <a:latin typeface="Arial Narrow" pitchFamily="34" charset="0"/>
              </a:rPr>
              <a:t>and come </a:t>
            </a:r>
            <a:r>
              <a:rPr lang="en-US" sz="2400" b="1" dirty="0">
                <a:solidFill>
                  <a:prstClr val="white"/>
                </a:solidFill>
                <a:latin typeface="Arial Narrow" pitchFamily="34" charset="0"/>
              </a:rPr>
              <a:t>together again so that </a:t>
            </a:r>
            <a:r>
              <a:rPr lang="en-US" sz="2400" b="1" dirty="0" smtClean="0">
                <a:solidFill>
                  <a:prstClr val="white"/>
                </a:solidFill>
                <a:latin typeface="Arial Narrow" pitchFamily="34" charset="0"/>
              </a:rPr>
              <a:t>Satan </a:t>
            </a:r>
            <a:r>
              <a:rPr lang="en-US" sz="2400" b="1" dirty="0">
                <a:solidFill>
                  <a:prstClr val="white"/>
                </a:solidFill>
                <a:latin typeface="Arial Narrow" pitchFamily="34" charset="0"/>
              </a:rPr>
              <a:t>will not tempt you because of your lack of self-control</a:t>
            </a:r>
            <a:r>
              <a:rPr lang="en-US" sz="2400" b="1" dirty="0" smtClean="0">
                <a:solidFill>
                  <a:prstClr val="white"/>
                </a:solidFill>
                <a:latin typeface="Arial Narrow" pitchFamily="34" charset="0"/>
              </a:rPr>
              <a:t>.”</a:t>
            </a:r>
            <a:endParaRPr lang="en-US" sz="2400" b="1" dirty="0">
              <a:solidFill>
                <a:prstClr val="white"/>
              </a:solidFill>
              <a:latin typeface="Arial Narrow" pitchFamily="34" charset="0"/>
            </a:endParaRPr>
          </a:p>
        </p:txBody>
      </p:sp>
    </p:spTree>
    <p:extLst>
      <p:ext uri="{BB962C8B-B14F-4D97-AF65-F5344CB8AC3E}">
        <p14:creationId xmlns:p14="http://schemas.microsoft.com/office/powerpoint/2010/main" val="52571908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0457" y="22657"/>
            <a:ext cx="9254457"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Black" pitchFamily="34" charset="0"/>
              </a:rPr>
              <a:t>They Remembered His Words</a:t>
            </a:r>
            <a:endParaRPr lang="en-US" sz="4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Black" pitchFamily="34" charset="0"/>
            </a:endParaRPr>
          </a:p>
        </p:txBody>
      </p:sp>
      <p:sp>
        <p:nvSpPr>
          <p:cNvPr id="6" name="TextBox 5"/>
          <p:cNvSpPr txBox="1"/>
          <p:nvPr/>
        </p:nvSpPr>
        <p:spPr>
          <a:xfrm>
            <a:off x="654803" y="3161654"/>
            <a:ext cx="8077200" cy="992579"/>
          </a:xfrm>
          <a:prstGeom prst="rect">
            <a:avLst/>
          </a:prstGeom>
          <a:noFill/>
        </p:spPr>
        <p:txBody>
          <a:bodyPr wrap="square" rtlCol="0">
            <a:spAutoFit/>
          </a:bodyPr>
          <a:lstStyle/>
          <a:p>
            <a:pPr marL="342900" indent="-342900">
              <a:buFontTx/>
              <a:buChar char="-"/>
            </a:pPr>
            <a:r>
              <a:rPr lang="en-US" sz="2400" b="1" dirty="0" smtClean="0">
                <a:solidFill>
                  <a:srgbClr val="FFFF66"/>
                </a:solidFill>
                <a:latin typeface="Arial Narrow" pitchFamily="34" charset="0"/>
              </a:rPr>
              <a:t>sexual separation for a short period of time wherein God approves of withholding self from our mate</a:t>
            </a:r>
          </a:p>
          <a:p>
            <a:pPr marL="342900" indent="-342900">
              <a:buFontTx/>
              <a:buChar char="-"/>
            </a:pPr>
            <a:endParaRPr lang="en-US" sz="1050" b="1" dirty="0" smtClean="0">
              <a:solidFill>
                <a:srgbClr val="FFFF66"/>
              </a:solidFill>
              <a:latin typeface="Arial Narrow" pitchFamily="34" charset="0"/>
            </a:endParaRPr>
          </a:p>
        </p:txBody>
      </p:sp>
      <p:sp>
        <p:nvSpPr>
          <p:cNvPr id="9" name="TextBox 8"/>
          <p:cNvSpPr txBox="1"/>
          <p:nvPr/>
        </p:nvSpPr>
        <p:spPr>
          <a:xfrm>
            <a:off x="228600" y="796720"/>
            <a:ext cx="2688924" cy="461665"/>
          </a:xfrm>
          <a:prstGeom prst="rect">
            <a:avLst/>
          </a:prstGeom>
          <a:noFill/>
        </p:spPr>
        <p:txBody>
          <a:bodyPr wrap="square" rtlCol="0">
            <a:spAutoFit/>
          </a:bodyPr>
          <a:lstStyle/>
          <a:p>
            <a:r>
              <a:rPr lang="en-US" sz="2400" dirty="0" smtClean="0">
                <a:solidFill>
                  <a:srgbClr val="FFFF00"/>
                </a:solidFill>
                <a:latin typeface="Arial Black" pitchFamily="34" charset="0"/>
              </a:rPr>
              <a:t>1Cor.7:5 …</a:t>
            </a:r>
            <a:endParaRPr lang="en-US" sz="2400" dirty="0">
              <a:solidFill>
                <a:srgbClr val="FFFF00"/>
              </a:solidFill>
              <a:latin typeface="Arial Black" pitchFamily="34" charset="0"/>
            </a:endParaRPr>
          </a:p>
        </p:txBody>
      </p:sp>
      <p:sp>
        <p:nvSpPr>
          <p:cNvPr id="2" name="TextBox 1"/>
          <p:cNvSpPr txBox="1"/>
          <p:nvPr/>
        </p:nvSpPr>
        <p:spPr>
          <a:xfrm>
            <a:off x="914400" y="1297571"/>
            <a:ext cx="6821837" cy="1569660"/>
          </a:xfrm>
          <a:prstGeom prst="rect">
            <a:avLst/>
          </a:prstGeom>
          <a:noFill/>
        </p:spPr>
        <p:txBody>
          <a:bodyPr wrap="square" rtlCol="0">
            <a:spAutoFit/>
          </a:bodyPr>
          <a:lstStyle/>
          <a:p>
            <a:pPr algn="just"/>
            <a:r>
              <a:rPr lang="en-US" sz="2400" b="1" dirty="0">
                <a:solidFill>
                  <a:prstClr val="white"/>
                </a:solidFill>
                <a:latin typeface="Arial Narrow" pitchFamily="34" charset="0"/>
              </a:rPr>
              <a:t> </a:t>
            </a:r>
            <a:r>
              <a:rPr lang="en-US" sz="2400" b="1" dirty="0" smtClean="0">
                <a:solidFill>
                  <a:prstClr val="white"/>
                </a:solidFill>
                <a:latin typeface="Arial Narrow" pitchFamily="34" charset="0"/>
              </a:rPr>
              <a:t>“Stop </a:t>
            </a:r>
            <a:r>
              <a:rPr lang="en-US" sz="2400" b="1" dirty="0">
                <a:solidFill>
                  <a:prstClr val="white"/>
                </a:solidFill>
                <a:latin typeface="Arial Narrow" pitchFamily="34" charset="0"/>
              </a:rPr>
              <a:t>depriving one another, </a:t>
            </a:r>
            <a:r>
              <a:rPr lang="en-US" sz="2400" b="1" dirty="0">
                <a:solidFill>
                  <a:schemeClr val="bg1"/>
                </a:solidFill>
                <a:latin typeface="Arial Narrow" pitchFamily="34" charset="0"/>
              </a:rPr>
              <a:t>except by agreement </a:t>
            </a:r>
            <a:r>
              <a:rPr lang="en-US" sz="2400" b="1" u="sng" dirty="0">
                <a:solidFill>
                  <a:srgbClr val="FFFF00"/>
                </a:solidFill>
                <a:latin typeface="Arial Narrow" pitchFamily="34" charset="0"/>
              </a:rPr>
              <a:t>for a time</a:t>
            </a:r>
            <a:r>
              <a:rPr lang="en-US" sz="2400" b="1" dirty="0">
                <a:solidFill>
                  <a:prstClr val="white"/>
                </a:solidFill>
                <a:latin typeface="Arial Narrow" pitchFamily="34" charset="0"/>
              </a:rPr>
              <a:t>, so that you may devote yourselves to prayer, </a:t>
            </a:r>
            <a:r>
              <a:rPr lang="en-US" sz="2400" b="1" u="sng" dirty="0" smtClean="0">
                <a:solidFill>
                  <a:srgbClr val="FFFF00"/>
                </a:solidFill>
                <a:latin typeface="Arial Narrow" pitchFamily="34" charset="0"/>
              </a:rPr>
              <a:t>and come </a:t>
            </a:r>
            <a:r>
              <a:rPr lang="en-US" sz="2400" b="1" u="sng" dirty="0">
                <a:solidFill>
                  <a:srgbClr val="FFFF00"/>
                </a:solidFill>
                <a:latin typeface="Arial Narrow" pitchFamily="34" charset="0"/>
              </a:rPr>
              <a:t>together again</a:t>
            </a:r>
            <a:r>
              <a:rPr lang="en-US" sz="2400" b="1" dirty="0">
                <a:solidFill>
                  <a:prstClr val="white"/>
                </a:solidFill>
                <a:latin typeface="Arial Narrow" pitchFamily="34" charset="0"/>
              </a:rPr>
              <a:t> so that </a:t>
            </a:r>
            <a:r>
              <a:rPr lang="en-US" sz="2400" b="1" dirty="0" smtClean="0">
                <a:solidFill>
                  <a:prstClr val="white"/>
                </a:solidFill>
                <a:latin typeface="Arial Narrow" pitchFamily="34" charset="0"/>
              </a:rPr>
              <a:t>Satan </a:t>
            </a:r>
            <a:r>
              <a:rPr lang="en-US" sz="2400" b="1" dirty="0">
                <a:solidFill>
                  <a:prstClr val="white"/>
                </a:solidFill>
                <a:latin typeface="Arial Narrow" pitchFamily="34" charset="0"/>
              </a:rPr>
              <a:t>will not tempt you because of your lack of self-control</a:t>
            </a:r>
            <a:r>
              <a:rPr lang="en-US" sz="2400" b="1" dirty="0" smtClean="0">
                <a:solidFill>
                  <a:prstClr val="white"/>
                </a:solidFill>
                <a:latin typeface="Arial Narrow" pitchFamily="34" charset="0"/>
              </a:rPr>
              <a:t>.”</a:t>
            </a:r>
            <a:endParaRPr lang="en-US" sz="2400" b="1" dirty="0">
              <a:solidFill>
                <a:prstClr val="white"/>
              </a:solidFill>
              <a:latin typeface="Arial Narrow" pitchFamily="34" charset="0"/>
            </a:endParaRPr>
          </a:p>
        </p:txBody>
      </p:sp>
    </p:spTree>
    <p:extLst>
      <p:ext uri="{BB962C8B-B14F-4D97-AF65-F5344CB8AC3E}">
        <p14:creationId xmlns:p14="http://schemas.microsoft.com/office/powerpoint/2010/main" val="3482815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0457" y="22657"/>
            <a:ext cx="9254457"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Black" pitchFamily="34" charset="0"/>
              </a:rPr>
              <a:t>They Remembered His Words</a:t>
            </a:r>
            <a:endParaRPr lang="en-US" sz="4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Black" pitchFamily="34" charset="0"/>
            </a:endParaRPr>
          </a:p>
        </p:txBody>
      </p:sp>
      <p:sp>
        <p:nvSpPr>
          <p:cNvPr id="6" name="TextBox 5"/>
          <p:cNvSpPr txBox="1"/>
          <p:nvPr/>
        </p:nvSpPr>
        <p:spPr>
          <a:xfrm>
            <a:off x="654803" y="3161654"/>
            <a:ext cx="8077200" cy="992579"/>
          </a:xfrm>
          <a:prstGeom prst="rect">
            <a:avLst/>
          </a:prstGeom>
          <a:noFill/>
        </p:spPr>
        <p:txBody>
          <a:bodyPr wrap="square" rtlCol="0">
            <a:spAutoFit/>
          </a:bodyPr>
          <a:lstStyle/>
          <a:p>
            <a:pPr marL="342900" indent="-342900">
              <a:buFontTx/>
              <a:buChar char="-"/>
            </a:pPr>
            <a:r>
              <a:rPr lang="en-US" sz="2400" b="1" dirty="0" smtClean="0">
                <a:solidFill>
                  <a:srgbClr val="FFFF66"/>
                </a:solidFill>
                <a:latin typeface="Arial Narrow" pitchFamily="34" charset="0"/>
              </a:rPr>
              <a:t>the purpose of the sexual separation is that one might draw closer to God</a:t>
            </a:r>
          </a:p>
          <a:p>
            <a:pPr marL="342900" indent="-342900">
              <a:buFontTx/>
              <a:buChar char="-"/>
            </a:pPr>
            <a:endParaRPr lang="en-US" sz="1050" b="1" dirty="0" smtClean="0">
              <a:solidFill>
                <a:srgbClr val="FFFF66"/>
              </a:solidFill>
              <a:latin typeface="Arial Narrow" pitchFamily="34" charset="0"/>
            </a:endParaRPr>
          </a:p>
        </p:txBody>
      </p:sp>
      <p:sp>
        <p:nvSpPr>
          <p:cNvPr id="9" name="TextBox 8"/>
          <p:cNvSpPr txBox="1"/>
          <p:nvPr/>
        </p:nvSpPr>
        <p:spPr>
          <a:xfrm>
            <a:off x="228600" y="796720"/>
            <a:ext cx="2688924" cy="461665"/>
          </a:xfrm>
          <a:prstGeom prst="rect">
            <a:avLst/>
          </a:prstGeom>
          <a:noFill/>
        </p:spPr>
        <p:txBody>
          <a:bodyPr wrap="square" rtlCol="0">
            <a:spAutoFit/>
          </a:bodyPr>
          <a:lstStyle/>
          <a:p>
            <a:r>
              <a:rPr lang="en-US" sz="2400" dirty="0" smtClean="0">
                <a:solidFill>
                  <a:srgbClr val="FFFF00"/>
                </a:solidFill>
                <a:latin typeface="Arial Black" pitchFamily="34" charset="0"/>
              </a:rPr>
              <a:t>1Cor.7:5 …</a:t>
            </a:r>
            <a:endParaRPr lang="en-US" sz="2400" dirty="0">
              <a:solidFill>
                <a:srgbClr val="FFFF00"/>
              </a:solidFill>
              <a:latin typeface="Arial Black" pitchFamily="34" charset="0"/>
            </a:endParaRPr>
          </a:p>
        </p:txBody>
      </p:sp>
      <p:sp>
        <p:nvSpPr>
          <p:cNvPr id="2" name="TextBox 1"/>
          <p:cNvSpPr txBox="1"/>
          <p:nvPr/>
        </p:nvSpPr>
        <p:spPr>
          <a:xfrm>
            <a:off x="914400" y="1297571"/>
            <a:ext cx="6821837" cy="1569660"/>
          </a:xfrm>
          <a:prstGeom prst="rect">
            <a:avLst/>
          </a:prstGeom>
          <a:noFill/>
        </p:spPr>
        <p:txBody>
          <a:bodyPr wrap="square" rtlCol="0">
            <a:spAutoFit/>
          </a:bodyPr>
          <a:lstStyle/>
          <a:p>
            <a:pPr algn="just"/>
            <a:r>
              <a:rPr lang="en-US" sz="2400" b="1" dirty="0">
                <a:solidFill>
                  <a:prstClr val="white"/>
                </a:solidFill>
                <a:latin typeface="Arial Narrow" pitchFamily="34" charset="0"/>
              </a:rPr>
              <a:t> </a:t>
            </a:r>
            <a:r>
              <a:rPr lang="en-US" sz="2400" b="1" dirty="0" smtClean="0">
                <a:solidFill>
                  <a:prstClr val="white"/>
                </a:solidFill>
                <a:latin typeface="Arial Narrow" pitchFamily="34" charset="0"/>
              </a:rPr>
              <a:t>“</a:t>
            </a:r>
            <a:r>
              <a:rPr lang="en-US" sz="2400" b="1" dirty="0" smtClean="0">
                <a:solidFill>
                  <a:schemeClr val="bg1"/>
                </a:solidFill>
                <a:latin typeface="Arial Narrow" pitchFamily="34" charset="0"/>
              </a:rPr>
              <a:t>Stop </a:t>
            </a:r>
            <a:r>
              <a:rPr lang="en-US" sz="2400" b="1" dirty="0">
                <a:solidFill>
                  <a:schemeClr val="bg1"/>
                </a:solidFill>
                <a:latin typeface="Arial Narrow" pitchFamily="34" charset="0"/>
              </a:rPr>
              <a:t>depriving one another, except by agreement for a time, </a:t>
            </a:r>
            <a:r>
              <a:rPr lang="en-US" sz="2400" b="1" u="sng" dirty="0">
                <a:solidFill>
                  <a:srgbClr val="FFFF00"/>
                </a:solidFill>
                <a:latin typeface="Arial Narrow" pitchFamily="34" charset="0"/>
              </a:rPr>
              <a:t>so that you may devote yourselves to prayer</a:t>
            </a:r>
            <a:r>
              <a:rPr lang="en-US" sz="2400" b="1" dirty="0">
                <a:solidFill>
                  <a:schemeClr val="bg1"/>
                </a:solidFill>
                <a:latin typeface="Arial Narrow" pitchFamily="34" charset="0"/>
              </a:rPr>
              <a:t>, </a:t>
            </a:r>
            <a:r>
              <a:rPr lang="en-US" sz="2400" b="1" dirty="0" smtClean="0">
                <a:solidFill>
                  <a:schemeClr val="bg1"/>
                </a:solidFill>
                <a:latin typeface="Arial Narrow" pitchFamily="34" charset="0"/>
              </a:rPr>
              <a:t>and come </a:t>
            </a:r>
            <a:r>
              <a:rPr lang="en-US" sz="2400" b="1" dirty="0">
                <a:solidFill>
                  <a:schemeClr val="bg1"/>
                </a:solidFill>
                <a:latin typeface="Arial Narrow" pitchFamily="34" charset="0"/>
              </a:rPr>
              <a:t>together again so </a:t>
            </a:r>
            <a:r>
              <a:rPr lang="en-US" sz="2400" b="1" dirty="0">
                <a:solidFill>
                  <a:prstClr val="white"/>
                </a:solidFill>
                <a:latin typeface="Arial Narrow" pitchFamily="34" charset="0"/>
              </a:rPr>
              <a:t>that </a:t>
            </a:r>
            <a:r>
              <a:rPr lang="en-US" sz="2400" b="1" dirty="0" smtClean="0">
                <a:solidFill>
                  <a:prstClr val="white"/>
                </a:solidFill>
                <a:latin typeface="Arial Narrow" pitchFamily="34" charset="0"/>
              </a:rPr>
              <a:t>Satan </a:t>
            </a:r>
            <a:r>
              <a:rPr lang="en-US" sz="2400" b="1" dirty="0">
                <a:solidFill>
                  <a:prstClr val="white"/>
                </a:solidFill>
                <a:latin typeface="Arial Narrow" pitchFamily="34" charset="0"/>
              </a:rPr>
              <a:t>will not tempt you because of your lack of self-control</a:t>
            </a:r>
            <a:r>
              <a:rPr lang="en-US" sz="2400" b="1" dirty="0" smtClean="0">
                <a:solidFill>
                  <a:prstClr val="white"/>
                </a:solidFill>
                <a:latin typeface="Arial Narrow" pitchFamily="34" charset="0"/>
              </a:rPr>
              <a:t>.”</a:t>
            </a:r>
            <a:endParaRPr lang="en-US" sz="2400" b="1" dirty="0">
              <a:solidFill>
                <a:prstClr val="white"/>
              </a:solidFill>
              <a:latin typeface="Arial Narrow" pitchFamily="34" charset="0"/>
            </a:endParaRPr>
          </a:p>
        </p:txBody>
      </p:sp>
    </p:spTree>
    <p:extLst>
      <p:ext uri="{BB962C8B-B14F-4D97-AF65-F5344CB8AC3E}">
        <p14:creationId xmlns:p14="http://schemas.microsoft.com/office/powerpoint/2010/main" val="6514536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0457" y="22657"/>
            <a:ext cx="9254457"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Black" pitchFamily="34" charset="0"/>
              </a:rPr>
              <a:t>They Remembered His Words</a:t>
            </a:r>
            <a:endParaRPr lang="en-US" sz="4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Black" pitchFamily="34" charset="0"/>
            </a:endParaRPr>
          </a:p>
        </p:txBody>
      </p:sp>
      <p:sp>
        <p:nvSpPr>
          <p:cNvPr id="6" name="TextBox 5"/>
          <p:cNvSpPr txBox="1"/>
          <p:nvPr/>
        </p:nvSpPr>
        <p:spPr>
          <a:xfrm>
            <a:off x="372748" y="1371600"/>
            <a:ext cx="7628252" cy="2793072"/>
          </a:xfrm>
          <a:prstGeom prst="rect">
            <a:avLst/>
          </a:prstGeom>
          <a:noFill/>
        </p:spPr>
        <p:txBody>
          <a:bodyPr wrap="square" rtlCol="0">
            <a:spAutoFit/>
          </a:bodyPr>
          <a:lstStyle/>
          <a:p>
            <a:pPr marL="342900" indent="-342900">
              <a:buFontTx/>
              <a:buChar char="-"/>
            </a:pPr>
            <a:r>
              <a:rPr lang="en-US" sz="2400" b="1" dirty="0" err="1" smtClean="0">
                <a:solidFill>
                  <a:schemeClr val="bg1"/>
                </a:solidFill>
                <a:latin typeface="Arial Narrow" pitchFamily="34" charset="0"/>
              </a:rPr>
              <a:t>Grk</a:t>
            </a:r>
            <a:r>
              <a:rPr lang="en-US" sz="2400" b="1" dirty="0" smtClean="0">
                <a:solidFill>
                  <a:schemeClr val="bg1"/>
                </a:solidFill>
                <a:latin typeface="Arial Narrow" pitchFamily="34" charset="0"/>
              </a:rPr>
              <a:t>. </a:t>
            </a:r>
            <a:r>
              <a:rPr lang="en-US" sz="2400" b="1" dirty="0" err="1" smtClean="0">
                <a:solidFill>
                  <a:schemeClr val="bg1"/>
                </a:solidFill>
                <a:latin typeface="Arial Narrow" pitchFamily="34" charset="0"/>
              </a:rPr>
              <a:t>suggnome</a:t>
            </a:r>
            <a:r>
              <a:rPr lang="en-US" sz="2400" b="1" dirty="0" smtClean="0">
                <a:solidFill>
                  <a:schemeClr val="bg1"/>
                </a:solidFill>
                <a:latin typeface="Arial Narrow" pitchFamily="34" charset="0"/>
              </a:rPr>
              <a:t> </a:t>
            </a:r>
          </a:p>
          <a:p>
            <a:pPr marL="342900" indent="-342900">
              <a:buFontTx/>
              <a:buChar char="-"/>
            </a:pPr>
            <a:endParaRPr lang="en-US" sz="1050" b="1" dirty="0" smtClean="0">
              <a:solidFill>
                <a:srgbClr val="FFFF66"/>
              </a:solidFill>
              <a:latin typeface="Arial Narrow" pitchFamily="34" charset="0"/>
            </a:endParaRPr>
          </a:p>
          <a:p>
            <a:pPr marL="342900" indent="-342900">
              <a:buFontTx/>
              <a:buChar char="-"/>
            </a:pPr>
            <a:r>
              <a:rPr lang="en-US" sz="2400" b="1" dirty="0" err="1" smtClean="0">
                <a:solidFill>
                  <a:schemeClr val="bg1"/>
                </a:solidFill>
                <a:latin typeface="Arial Narrow" pitchFamily="34" charset="0"/>
              </a:rPr>
              <a:t>Louw</a:t>
            </a:r>
            <a:r>
              <a:rPr lang="en-US" sz="2400" b="1" dirty="0" smtClean="0">
                <a:solidFill>
                  <a:schemeClr val="bg1"/>
                </a:solidFill>
                <a:latin typeface="Arial Narrow" pitchFamily="34" charset="0"/>
              </a:rPr>
              <a:t> &amp; </a:t>
            </a:r>
            <a:r>
              <a:rPr lang="en-US" sz="2400" b="1" dirty="0" err="1" smtClean="0">
                <a:solidFill>
                  <a:schemeClr val="bg1"/>
                </a:solidFill>
                <a:latin typeface="Arial Narrow" pitchFamily="34" charset="0"/>
              </a:rPr>
              <a:t>Nida</a:t>
            </a:r>
            <a:r>
              <a:rPr lang="en-US" sz="2400" b="1" dirty="0" smtClean="0">
                <a:solidFill>
                  <a:schemeClr val="bg1"/>
                </a:solidFill>
                <a:latin typeface="Arial Narrow" pitchFamily="34" charset="0"/>
              </a:rPr>
              <a:t> </a:t>
            </a:r>
            <a:r>
              <a:rPr lang="en-US" sz="2400" b="1" dirty="0" smtClean="0">
                <a:solidFill>
                  <a:srgbClr val="FFFF66"/>
                </a:solidFill>
                <a:latin typeface="Arial Narrow" pitchFamily="34" charset="0"/>
              </a:rPr>
              <a:t>- permission to do something (implying some type of concession), to be allowed to; 1Cor.7:6  “I say this as a matter of permission not as an order”</a:t>
            </a:r>
          </a:p>
          <a:p>
            <a:pPr marL="342900" indent="-342900">
              <a:buFontTx/>
              <a:buChar char="-"/>
            </a:pPr>
            <a:endParaRPr lang="en-US" sz="1050" b="1" dirty="0" smtClean="0">
              <a:solidFill>
                <a:srgbClr val="FFFF66"/>
              </a:solidFill>
              <a:latin typeface="Arial Narrow" pitchFamily="34" charset="0"/>
            </a:endParaRPr>
          </a:p>
          <a:p>
            <a:pPr marL="342900" indent="-342900">
              <a:buFontTx/>
              <a:buChar char="-"/>
            </a:pPr>
            <a:r>
              <a:rPr lang="en-US" sz="2400" b="1" dirty="0" smtClean="0">
                <a:solidFill>
                  <a:schemeClr val="bg1"/>
                </a:solidFill>
                <a:latin typeface="Arial Narrow" pitchFamily="34" charset="0"/>
              </a:rPr>
              <a:t>Not</a:t>
            </a:r>
            <a:r>
              <a:rPr lang="en-US" sz="2400" b="1" dirty="0" smtClean="0">
                <a:solidFill>
                  <a:srgbClr val="FFFF66"/>
                </a:solidFill>
                <a:latin typeface="Arial Narrow" pitchFamily="34" charset="0"/>
              </a:rPr>
              <a:t> the same word that is used for </a:t>
            </a:r>
            <a:r>
              <a:rPr lang="en-US" sz="2400" b="1" dirty="0" smtClean="0">
                <a:solidFill>
                  <a:schemeClr val="bg1"/>
                </a:solidFill>
                <a:latin typeface="Arial Narrow" pitchFamily="34" charset="0"/>
              </a:rPr>
              <a:t>one’s personal opinion </a:t>
            </a:r>
            <a:r>
              <a:rPr lang="en-US" sz="2400" b="1" dirty="0" smtClean="0">
                <a:solidFill>
                  <a:srgbClr val="FFFF66"/>
                </a:solidFill>
                <a:latin typeface="Arial Narrow" pitchFamily="34" charset="0"/>
              </a:rPr>
              <a:t>or judgment as in 1Cor.7:25, 40</a:t>
            </a:r>
          </a:p>
          <a:p>
            <a:pPr marL="342900" indent="-342900">
              <a:buFontTx/>
              <a:buChar char="-"/>
            </a:pPr>
            <a:endParaRPr lang="en-US" sz="1050" b="1" dirty="0" smtClean="0">
              <a:solidFill>
                <a:srgbClr val="FFFF66"/>
              </a:solidFill>
              <a:latin typeface="Arial Narrow" pitchFamily="34" charset="0"/>
            </a:endParaRPr>
          </a:p>
        </p:txBody>
      </p:sp>
      <p:sp>
        <p:nvSpPr>
          <p:cNvPr id="9" name="TextBox 8"/>
          <p:cNvSpPr txBox="1"/>
          <p:nvPr/>
        </p:nvSpPr>
        <p:spPr>
          <a:xfrm>
            <a:off x="228600" y="796720"/>
            <a:ext cx="2688924" cy="461665"/>
          </a:xfrm>
          <a:prstGeom prst="rect">
            <a:avLst/>
          </a:prstGeom>
          <a:noFill/>
        </p:spPr>
        <p:txBody>
          <a:bodyPr wrap="square" rtlCol="0">
            <a:spAutoFit/>
          </a:bodyPr>
          <a:lstStyle/>
          <a:p>
            <a:r>
              <a:rPr lang="en-US" sz="2400" dirty="0" smtClean="0">
                <a:solidFill>
                  <a:srgbClr val="FFFF00"/>
                </a:solidFill>
                <a:latin typeface="Arial Black" pitchFamily="34" charset="0"/>
              </a:rPr>
              <a:t>1Cor.7:6 - </a:t>
            </a:r>
            <a:endParaRPr lang="en-US" sz="2400" dirty="0">
              <a:solidFill>
                <a:srgbClr val="FFFF00"/>
              </a:solidFill>
              <a:latin typeface="Arial Black" pitchFamily="34" charset="0"/>
            </a:endParaRPr>
          </a:p>
        </p:txBody>
      </p:sp>
      <p:sp>
        <p:nvSpPr>
          <p:cNvPr id="2" name="TextBox 1"/>
          <p:cNvSpPr txBox="1"/>
          <p:nvPr/>
        </p:nvSpPr>
        <p:spPr>
          <a:xfrm>
            <a:off x="1901125" y="782906"/>
            <a:ext cx="6400800" cy="830997"/>
          </a:xfrm>
          <a:prstGeom prst="rect">
            <a:avLst/>
          </a:prstGeom>
          <a:noFill/>
        </p:spPr>
        <p:txBody>
          <a:bodyPr wrap="square" rtlCol="0">
            <a:spAutoFit/>
          </a:bodyPr>
          <a:lstStyle/>
          <a:p>
            <a:pPr algn="ctr"/>
            <a:r>
              <a:rPr lang="en-US" sz="2400" b="1" dirty="0">
                <a:solidFill>
                  <a:prstClr val="white"/>
                </a:solidFill>
                <a:latin typeface="Arial Narrow" pitchFamily="34" charset="0"/>
              </a:rPr>
              <a:t> </a:t>
            </a:r>
            <a:r>
              <a:rPr lang="en-US" sz="2400" b="1" dirty="0" smtClean="0">
                <a:solidFill>
                  <a:prstClr val="white"/>
                </a:solidFill>
                <a:latin typeface="Arial Narrow" pitchFamily="34" charset="0"/>
              </a:rPr>
              <a:t>“But this I say by way of </a:t>
            </a:r>
            <a:r>
              <a:rPr lang="en-US" sz="2400" b="1" dirty="0" smtClean="0">
                <a:solidFill>
                  <a:srgbClr val="FFFF00"/>
                </a:solidFill>
                <a:latin typeface="Arial Narrow" pitchFamily="34" charset="0"/>
              </a:rPr>
              <a:t>concession / permission</a:t>
            </a:r>
            <a:r>
              <a:rPr lang="en-US" sz="2400" b="1" dirty="0" smtClean="0">
                <a:solidFill>
                  <a:prstClr val="white"/>
                </a:solidFill>
                <a:latin typeface="Arial Narrow" pitchFamily="34" charset="0"/>
              </a:rPr>
              <a:t>, not as a commandment”</a:t>
            </a:r>
            <a:endParaRPr lang="en-US" sz="2400" b="1" dirty="0">
              <a:solidFill>
                <a:prstClr val="white"/>
              </a:solidFill>
              <a:latin typeface="Arial Narrow" pitchFamily="34" charset="0"/>
            </a:endParaRPr>
          </a:p>
        </p:txBody>
      </p:sp>
      <p:sp>
        <p:nvSpPr>
          <p:cNvPr id="4" name="TextBox 3"/>
          <p:cNvSpPr txBox="1"/>
          <p:nvPr/>
        </p:nvSpPr>
        <p:spPr>
          <a:xfrm>
            <a:off x="372748" y="4038600"/>
            <a:ext cx="8288046" cy="1361911"/>
          </a:xfrm>
          <a:prstGeom prst="rect">
            <a:avLst/>
          </a:prstGeom>
          <a:noFill/>
        </p:spPr>
        <p:txBody>
          <a:bodyPr wrap="square" rtlCol="0">
            <a:spAutoFit/>
          </a:bodyPr>
          <a:lstStyle/>
          <a:p>
            <a:pPr marL="457200" indent="-457200">
              <a:buAutoNum type="arabicPeriod"/>
            </a:pPr>
            <a:r>
              <a:rPr lang="en-US" sz="2400" b="1" dirty="0" smtClean="0">
                <a:solidFill>
                  <a:schemeClr val="bg1"/>
                </a:solidFill>
                <a:latin typeface="Arial Narrow" pitchFamily="34" charset="0"/>
              </a:rPr>
              <a:t>celibacy allowed but not commanded?  (vs.1, 7-9, 25-28, 32-38) </a:t>
            </a:r>
          </a:p>
          <a:p>
            <a:pPr marL="457200" indent="-457200">
              <a:buAutoNum type="arabicPeriod"/>
            </a:pPr>
            <a:endParaRPr lang="en-US" sz="1050" b="1" dirty="0" smtClean="0">
              <a:solidFill>
                <a:schemeClr val="bg1"/>
              </a:solidFill>
              <a:latin typeface="Arial Narrow" pitchFamily="34" charset="0"/>
            </a:endParaRPr>
          </a:p>
          <a:p>
            <a:pPr marL="457200" indent="-457200">
              <a:buAutoNum type="arabicPeriod"/>
            </a:pPr>
            <a:r>
              <a:rPr lang="en-US" sz="2400" b="1" dirty="0" smtClean="0">
                <a:solidFill>
                  <a:schemeClr val="bg1"/>
                </a:solidFill>
                <a:latin typeface="Arial Narrow" pitchFamily="34" charset="0"/>
              </a:rPr>
              <a:t>abstaining from sexual relations allowed for a short period of time but not commanded?  (vs.5)</a:t>
            </a:r>
            <a:endParaRPr lang="en-US" sz="2400" b="1" dirty="0">
              <a:solidFill>
                <a:schemeClr val="bg1"/>
              </a:solidFill>
              <a:latin typeface="Arial Narrow" pitchFamily="34" charset="0"/>
            </a:endParaRPr>
          </a:p>
        </p:txBody>
      </p:sp>
    </p:spTree>
    <p:extLst>
      <p:ext uri="{BB962C8B-B14F-4D97-AF65-F5344CB8AC3E}">
        <p14:creationId xmlns:p14="http://schemas.microsoft.com/office/powerpoint/2010/main" val="286851477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checkerboard(across)">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checkerboard(across)">
                                      <p:cBhvr>
                                        <p:cTn id="2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0457" y="22657"/>
            <a:ext cx="9254457"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itchFamily="34" charset="0"/>
              </a:rPr>
              <a:t>They Remembered His Words</a:t>
            </a:r>
            <a:endParaRPr lang="en-U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itchFamily="34" charset="0"/>
            </a:endParaRPr>
          </a:p>
        </p:txBody>
      </p:sp>
      <p:sp>
        <p:nvSpPr>
          <p:cNvPr id="5" name="TextBox 4"/>
          <p:cNvSpPr txBox="1"/>
          <p:nvPr/>
        </p:nvSpPr>
        <p:spPr>
          <a:xfrm>
            <a:off x="732295" y="792098"/>
            <a:ext cx="2491388" cy="588879"/>
          </a:xfrm>
          <a:prstGeom prst="rect">
            <a:avLst/>
          </a:prstGeom>
          <a:noFill/>
        </p:spPr>
        <p:txBody>
          <a:bodyPr wrap="none" rtlCol="0">
            <a:spAutoFit/>
          </a:bodyPr>
          <a:lstStyle/>
          <a:p>
            <a:pPr algn="ctr">
              <a:lnSpc>
                <a:spcPct val="150000"/>
              </a:lnSpc>
            </a:pPr>
            <a:r>
              <a:rPr lang="en-US" sz="2400" dirty="0" smtClean="0">
                <a:solidFill>
                  <a:schemeClr val="bg1"/>
                </a:solidFill>
                <a:latin typeface="Arial Black" pitchFamily="34" charset="0"/>
              </a:rPr>
              <a:t>Acts 11:15-18</a:t>
            </a:r>
            <a:endParaRPr lang="en-US" sz="2400" dirty="0">
              <a:solidFill>
                <a:schemeClr val="bg1"/>
              </a:solidFill>
              <a:latin typeface="Arial Black" pitchFamily="34" charset="0"/>
            </a:endParaRPr>
          </a:p>
        </p:txBody>
      </p:sp>
      <p:sp>
        <p:nvSpPr>
          <p:cNvPr id="2" name="TextBox 1"/>
          <p:cNvSpPr txBox="1"/>
          <p:nvPr/>
        </p:nvSpPr>
        <p:spPr>
          <a:xfrm>
            <a:off x="2438400" y="1393835"/>
            <a:ext cx="3785289" cy="3416320"/>
          </a:xfrm>
          <a:prstGeom prst="rect">
            <a:avLst/>
          </a:prstGeom>
          <a:noFill/>
        </p:spPr>
        <p:txBody>
          <a:bodyPr wrap="square" rtlCol="0">
            <a:spAutoFit/>
          </a:bodyPr>
          <a:lstStyle/>
          <a:p>
            <a:pPr algn="just"/>
            <a:r>
              <a:rPr lang="en-US" sz="2400" b="1" dirty="0" smtClean="0">
                <a:solidFill>
                  <a:schemeClr val="bg1"/>
                </a:solidFill>
                <a:latin typeface="Arial Narrow" pitchFamily="34" charset="0"/>
              </a:rPr>
              <a:t>“And as I began to speak, the Holy Spirit fell upon them just as He did upon us at the beginning.  </a:t>
            </a:r>
            <a:r>
              <a:rPr lang="en-US" sz="2400" b="1" dirty="0" smtClean="0">
                <a:solidFill>
                  <a:srgbClr val="FFFF00"/>
                </a:solidFill>
                <a:latin typeface="Arial Narrow" pitchFamily="34" charset="0"/>
              </a:rPr>
              <a:t>A</a:t>
            </a:r>
            <a:r>
              <a:rPr lang="en-US" sz="2400" b="1" i="1" dirty="0" smtClean="0">
                <a:solidFill>
                  <a:srgbClr val="FFFF00"/>
                </a:solidFill>
                <a:latin typeface="Arial Narrow" pitchFamily="34" charset="0"/>
              </a:rPr>
              <a:t>nd I remembered the word </a:t>
            </a:r>
            <a:r>
              <a:rPr lang="en-US" sz="2400" b="1" dirty="0" smtClean="0">
                <a:solidFill>
                  <a:srgbClr val="FFFF00"/>
                </a:solidFill>
                <a:latin typeface="Arial Narrow" pitchFamily="34" charset="0"/>
              </a:rPr>
              <a:t>of the Lord,</a:t>
            </a:r>
            <a:r>
              <a:rPr lang="en-US" sz="2400" b="1" dirty="0" smtClean="0">
                <a:solidFill>
                  <a:schemeClr val="bg1"/>
                </a:solidFill>
                <a:latin typeface="Arial Narrow" pitchFamily="34" charset="0"/>
              </a:rPr>
              <a:t> how he used to say, John baptized with water but you shall be baptized with the Holy Spirit….”</a:t>
            </a:r>
            <a:endParaRPr lang="en-US" sz="2400" b="1" dirty="0">
              <a:solidFill>
                <a:schemeClr val="bg1"/>
              </a:solidFill>
              <a:latin typeface="Arial Narrow" pitchFamily="34" charset="0"/>
            </a:endParaRPr>
          </a:p>
        </p:txBody>
      </p:sp>
    </p:spTree>
    <p:extLst>
      <p:ext uri="{BB962C8B-B14F-4D97-AF65-F5344CB8AC3E}">
        <p14:creationId xmlns:p14="http://schemas.microsoft.com/office/powerpoint/2010/main" val="136781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0" end="0"/>
                                            </p:txEl>
                                          </p:spTgt>
                                        </p:tgtEl>
                                      </p:cBhvr>
                                    </p:animEffect>
                                  </p:childTnLst>
                                </p:cTn>
                              </p:par>
                            </p:childTnLst>
                          </p:cTn>
                        </p:par>
                        <p:par>
                          <p:cTn id="12" fill="hold">
                            <p:stCondLst>
                              <p:cond delay="1050"/>
                            </p:stCondLst>
                            <p:childTnLst>
                              <p:par>
                                <p:cTn id="13" presetID="3" presetClass="entr" presetSubtype="1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9623" y="754304"/>
            <a:ext cx="2844576" cy="1878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10457" y="22657"/>
            <a:ext cx="9254457"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Black" pitchFamily="34" charset="0"/>
              </a:rPr>
              <a:t>They Remembered His Words</a:t>
            </a:r>
            <a:endParaRPr lang="en-US" sz="4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Black" pitchFamily="34" charset="0"/>
            </a:endParaRPr>
          </a:p>
        </p:txBody>
      </p:sp>
      <p:sp>
        <p:nvSpPr>
          <p:cNvPr id="5" name="TextBox 4"/>
          <p:cNvSpPr txBox="1"/>
          <p:nvPr/>
        </p:nvSpPr>
        <p:spPr>
          <a:xfrm>
            <a:off x="6172200" y="2109163"/>
            <a:ext cx="2236510" cy="523220"/>
          </a:xfrm>
          <a:prstGeom prst="rect">
            <a:avLst/>
          </a:prstGeom>
          <a:noFill/>
        </p:spPr>
        <p:txBody>
          <a:bodyPr wrap="none" rtlCol="0">
            <a:spAutoFit/>
          </a:bodyPr>
          <a:lstStyle/>
          <a:p>
            <a:r>
              <a:rPr lang="en-US" sz="2800" dirty="0" smtClean="0">
                <a:solidFill>
                  <a:prstClr val="black"/>
                </a:solidFill>
                <a:latin typeface="Arial Black" pitchFamily="34" charset="0"/>
              </a:rPr>
              <a:t>Mt.19:3-12</a:t>
            </a:r>
            <a:endParaRPr lang="en-US" sz="2800" dirty="0">
              <a:solidFill>
                <a:prstClr val="black"/>
              </a:solidFill>
              <a:latin typeface="Arial Black" pitchFamily="34" charset="0"/>
            </a:endParaRPr>
          </a:p>
        </p:txBody>
      </p:sp>
      <p:sp>
        <p:nvSpPr>
          <p:cNvPr id="6" name="TextBox 5"/>
          <p:cNvSpPr txBox="1"/>
          <p:nvPr/>
        </p:nvSpPr>
        <p:spPr>
          <a:xfrm>
            <a:off x="350561" y="809280"/>
            <a:ext cx="5140303" cy="461665"/>
          </a:xfrm>
          <a:prstGeom prst="rect">
            <a:avLst/>
          </a:prstGeom>
          <a:noFill/>
        </p:spPr>
        <p:txBody>
          <a:bodyPr wrap="square" rtlCol="0">
            <a:spAutoFit/>
          </a:bodyPr>
          <a:lstStyle/>
          <a:p>
            <a:pPr algn="ctr"/>
            <a:r>
              <a:rPr lang="en-US" sz="2400" dirty="0" smtClean="0">
                <a:solidFill>
                  <a:srgbClr val="FFFF00"/>
                </a:solidFill>
                <a:latin typeface="Arial Black" pitchFamily="34" charset="0"/>
              </a:rPr>
              <a:t>Focus On Each Other’s Needs</a:t>
            </a:r>
            <a:endParaRPr lang="en-US" sz="2400" dirty="0">
              <a:solidFill>
                <a:srgbClr val="FFFF00"/>
              </a:solidFill>
              <a:latin typeface="Arial Black" pitchFamily="34" charset="0"/>
            </a:endParaRPr>
          </a:p>
        </p:txBody>
      </p:sp>
      <p:sp>
        <p:nvSpPr>
          <p:cNvPr id="7" name="TextBox 6"/>
          <p:cNvSpPr txBox="1"/>
          <p:nvPr/>
        </p:nvSpPr>
        <p:spPr>
          <a:xfrm>
            <a:off x="1905000" y="1278166"/>
            <a:ext cx="2431050" cy="830997"/>
          </a:xfrm>
          <a:prstGeom prst="rect">
            <a:avLst/>
          </a:prstGeom>
          <a:noFill/>
        </p:spPr>
        <p:txBody>
          <a:bodyPr wrap="none" rtlCol="0">
            <a:spAutoFit/>
          </a:bodyPr>
          <a:lstStyle/>
          <a:p>
            <a:pPr algn="ctr"/>
            <a:r>
              <a:rPr lang="en-US" sz="2400" dirty="0" smtClean="0">
                <a:solidFill>
                  <a:prstClr val="white"/>
                </a:solidFill>
                <a:latin typeface="Arial Black" pitchFamily="34" charset="0"/>
              </a:rPr>
              <a:t>1Cor.7:4 </a:t>
            </a:r>
          </a:p>
          <a:p>
            <a:pPr algn="ctr"/>
            <a:r>
              <a:rPr lang="en-US" sz="2400" b="1" dirty="0" smtClean="0">
                <a:solidFill>
                  <a:srgbClr val="FFFF66"/>
                </a:solidFill>
                <a:latin typeface="Arial Narrow" pitchFamily="34" charset="0"/>
              </a:rPr>
              <a:t>(1Cor.7:5 / Mt.5:32)</a:t>
            </a:r>
            <a:endParaRPr lang="en-US" sz="2400" b="1" dirty="0">
              <a:solidFill>
                <a:srgbClr val="FFFF66"/>
              </a:solidFill>
              <a:latin typeface="Arial Narrow" pitchFamily="34" charset="0"/>
            </a:endParaRPr>
          </a:p>
        </p:txBody>
      </p:sp>
      <p:sp>
        <p:nvSpPr>
          <p:cNvPr id="9" name="TextBox 8"/>
          <p:cNvSpPr txBox="1"/>
          <p:nvPr/>
        </p:nvSpPr>
        <p:spPr>
          <a:xfrm>
            <a:off x="314398" y="2109163"/>
            <a:ext cx="6183446" cy="1200329"/>
          </a:xfrm>
          <a:prstGeom prst="rect">
            <a:avLst/>
          </a:prstGeom>
          <a:noFill/>
        </p:spPr>
        <p:txBody>
          <a:bodyPr wrap="square" rtlCol="0">
            <a:spAutoFit/>
          </a:bodyPr>
          <a:lstStyle/>
          <a:p>
            <a:pPr>
              <a:lnSpc>
                <a:spcPct val="150000"/>
              </a:lnSpc>
            </a:pPr>
            <a:r>
              <a:rPr lang="en-US" sz="2400" b="1" dirty="0" smtClean="0">
                <a:solidFill>
                  <a:prstClr val="white"/>
                </a:solidFill>
                <a:latin typeface="Arial Narrow" pitchFamily="34" charset="0"/>
              </a:rPr>
              <a:t>1Cor.7:33 - “how he may please his wife”</a:t>
            </a:r>
          </a:p>
          <a:p>
            <a:pPr>
              <a:lnSpc>
                <a:spcPct val="150000"/>
              </a:lnSpc>
            </a:pPr>
            <a:r>
              <a:rPr lang="en-US" sz="2400" b="1" dirty="0" smtClean="0">
                <a:solidFill>
                  <a:prstClr val="white"/>
                </a:solidFill>
                <a:latin typeface="Arial Narrow" pitchFamily="34" charset="0"/>
              </a:rPr>
              <a:t>1Cor.7:34 - “how she may please her husband”</a:t>
            </a:r>
            <a:endParaRPr lang="en-US" sz="2400" b="1" dirty="0">
              <a:solidFill>
                <a:prstClr val="white"/>
              </a:solidFill>
              <a:latin typeface="Arial Narrow" pitchFamily="34" charset="0"/>
            </a:endParaRPr>
          </a:p>
        </p:txBody>
      </p:sp>
      <p:sp>
        <p:nvSpPr>
          <p:cNvPr id="2" name="TextBox 1"/>
          <p:cNvSpPr txBox="1"/>
          <p:nvPr/>
        </p:nvSpPr>
        <p:spPr>
          <a:xfrm>
            <a:off x="314398" y="3352124"/>
            <a:ext cx="7083991" cy="1938992"/>
          </a:xfrm>
          <a:prstGeom prst="rect">
            <a:avLst/>
          </a:prstGeom>
          <a:noFill/>
        </p:spPr>
        <p:txBody>
          <a:bodyPr wrap="none" rtlCol="0">
            <a:spAutoFit/>
          </a:bodyPr>
          <a:lstStyle/>
          <a:p>
            <a:r>
              <a:rPr lang="en-US" sz="2400" dirty="0" smtClean="0">
                <a:solidFill>
                  <a:schemeClr val="bg1"/>
                </a:solidFill>
                <a:latin typeface="Arial Black" pitchFamily="34" charset="0"/>
              </a:rPr>
              <a:t>Php.2:3-4</a:t>
            </a:r>
          </a:p>
          <a:p>
            <a:pPr marL="342900" indent="-342900">
              <a:buFontTx/>
              <a:buChar char="-"/>
            </a:pPr>
            <a:r>
              <a:rPr lang="en-US" sz="2400" b="1" dirty="0" smtClean="0">
                <a:solidFill>
                  <a:schemeClr val="bg1"/>
                </a:solidFill>
                <a:latin typeface="Arial Narrow" pitchFamily="34" charset="0"/>
              </a:rPr>
              <a:t>do nothing from selfishness</a:t>
            </a:r>
          </a:p>
          <a:p>
            <a:pPr marL="342900" indent="-342900">
              <a:buFontTx/>
              <a:buChar char="-"/>
            </a:pPr>
            <a:r>
              <a:rPr lang="en-US" sz="2400" b="1" dirty="0" smtClean="0">
                <a:solidFill>
                  <a:schemeClr val="bg1"/>
                </a:solidFill>
                <a:latin typeface="Arial Narrow" pitchFamily="34" charset="0"/>
              </a:rPr>
              <a:t>have humility of mind</a:t>
            </a:r>
          </a:p>
          <a:p>
            <a:pPr marL="342900" indent="-342900">
              <a:buFontTx/>
              <a:buChar char="-"/>
            </a:pPr>
            <a:r>
              <a:rPr lang="en-US" sz="2400" b="1" dirty="0" smtClean="0">
                <a:solidFill>
                  <a:schemeClr val="bg1"/>
                </a:solidFill>
                <a:latin typeface="Arial Narrow" pitchFamily="34" charset="0"/>
              </a:rPr>
              <a:t>regard one another as more important than self</a:t>
            </a:r>
          </a:p>
          <a:p>
            <a:pPr marL="342900" indent="-342900">
              <a:buFontTx/>
              <a:buChar char="-"/>
            </a:pPr>
            <a:r>
              <a:rPr lang="en-US" sz="2400" b="1" dirty="0" smtClean="0">
                <a:solidFill>
                  <a:schemeClr val="bg1"/>
                </a:solidFill>
                <a:latin typeface="Arial Narrow" pitchFamily="34" charset="0"/>
              </a:rPr>
              <a:t>do not merely look out for your own personal interests</a:t>
            </a:r>
            <a:endParaRPr lang="en-US" sz="2400" b="1" dirty="0">
              <a:solidFill>
                <a:schemeClr val="bg1"/>
              </a:solidFill>
              <a:latin typeface="Arial Narrow" pitchFamily="34" charset="0"/>
            </a:endParaRPr>
          </a:p>
        </p:txBody>
      </p:sp>
    </p:spTree>
    <p:extLst>
      <p:ext uri="{BB962C8B-B14F-4D97-AF65-F5344CB8AC3E}">
        <p14:creationId xmlns:p14="http://schemas.microsoft.com/office/powerpoint/2010/main" val="314712557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p:cTn id="13"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iterate type="wd">
                                    <p:tmPct val="5000"/>
                                  </p:iterate>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 calcmode="lin" valueType="num">
                                      <p:cBhvr>
                                        <p:cTn id="23" dur="1000" fill="hold"/>
                                        <p:tgtEl>
                                          <p:spTgt spid="9"/>
                                        </p:tgtEl>
                                        <p:attrNameLst>
                                          <p:attrName>style.rotation</p:attrName>
                                        </p:attrNameLst>
                                      </p:cBhvr>
                                      <p:tavLst>
                                        <p:tav tm="0">
                                          <p:val>
                                            <p:fltVal val="90"/>
                                          </p:val>
                                        </p:tav>
                                        <p:tav tm="100000">
                                          <p:val>
                                            <p:fltVal val="0"/>
                                          </p:val>
                                        </p:tav>
                                      </p:tavLst>
                                    </p:anim>
                                    <p:animEffect transition="in" filter="fade">
                                      <p:cBhvr>
                                        <p:cTn id="24" dur="1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2">
                                            <p:txEl>
                                              <p:pRg st="0" end="0"/>
                                            </p:txEl>
                                          </p:spTgt>
                                        </p:tgtEl>
                                        <p:attrNameLst>
                                          <p:attrName>style.visibility</p:attrName>
                                        </p:attrNameLst>
                                      </p:cBhvr>
                                      <p:to>
                                        <p:strVal val="visible"/>
                                      </p:to>
                                    </p:set>
                                    <p:animEffect transition="in" filter="checkerboard(across)">
                                      <p:cBhvr>
                                        <p:cTn id="29" dur="500"/>
                                        <p:tgtEl>
                                          <p:spTgt spid="2">
                                            <p:txEl>
                                              <p:pRg st="0" end="0"/>
                                            </p:txEl>
                                          </p:spTgt>
                                        </p:tgtEl>
                                      </p:cBhvr>
                                    </p:animEffect>
                                  </p:childTnLst>
                                </p:cTn>
                              </p:par>
                              <p:par>
                                <p:cTn id="30" presetID="5" presetClass="entr" presetSubtype="10" fill="hold" nodeType="withEffect">
                                  <p:stCondLst>
                                    <p:cond delay="0"/>
                                  </p:stCondLst>
                                  <p:childTnLst>
                                    <p:set>
                                      <p:cBhvr>
                                        <p:cTn id="31" dur="1" fill="hold">
                                          <p:stCondLst>
                                            <p:cond delay="0"/>
                                          </p:stCondLst>
                                        </p:cTn>
                                        <p:tgtEl>
                                          <p:spTgt spid="2">
                                            <p:txEl>
                                              <p:pRg st="1" end="1"/>
                                            </p:txEl>
                                          </p:spTgt>
                                        </p:tgtEl>
                                        <p:attrNameLst>
                                          <p:attrName>style.visibility</p:attrName>
                                        </p:attrNameLst>
                                      </p:cBhvr>
                                      <p:to>
                                        <p:strVal val="visible"/>
                                      </p:to>
                                    </p:set>
                                    <p:animEffect transition="in" filter="checkerboard(across)">
                                      <p:cBhvr>
                                        <p:cTn id="32" dur="500"/>
                                        <p:tgtEl>
                                          <p:spTgt spid="2">
                                            <p:txEl>
                                              <p:pRg st="1" end="1"/>
                                            </p:txEl>
                                          </p:spTgt>
                                        </p:tgtEl>
                                      </p:cBhvr>
                                    </p:animEffect>
                                  </p:childTnLst>
                                </p:cTn>
                              </p:par>
                              <p:par>
                                <p:cTn id="33" presetID="5" presetClass="entr" presetSubtype="10" fill="hold" nodeType="withEffect">
                                  <p:stCondLst>
                                    <p:cond delay="0"/>
                                  </p:stCondLst>
                                  <p:childTnLst>
                                    <p:set>
                                      <p:cBhvr>
                                        <p:cTn id="34" dur="1" fill="hold">
                                          <p:stCondLst>
                                            <p:cond delay="0"/>
                                          </p:stCondLst>
                                        </p:cTn>
                                        <p:tgtEl>
                                          <p:spTgt spid="2">
                                            <p:txEl>
                                              <p:pRg st="2" end="2"/>
                                            </p:txEl>
                                          </p:spTgt>
                                        </p:tgtEl>
                                        <p:attrNameLst>
                                          <p:attrName>style.visibility</p:attrName>
                                        </p:attrNameLst>
                                      </p:cBhvr>
                                      <p:to>
                                        <p:strVal val="visible"/>
                                      </p:to>
                                    </p:set>
                                    <p:animEffect transition="in" filter="checkerboard(across)">
                                      <p:cBhvr>
                                        <p:cTn id="35" dur="500"/>
                                        <p:tgtEl>
                                          <p:spTgt spid="2">
                                            <p:txEl>
                                              <p:pRg st="2" end="2"/>
                                            </p:txEl>
                                          </p:spTgt>
                                        </p:tgtEl>
                                      </p:cBhvr>
                                    </p:animEffect>
                                  </p:childTnLst>
                                </p:cTn>
                              </p:par>
                              <p:par>
                                <p:cTn id="36" presetID="5" presetClass="entr" presetSubtype="10" fill="hold" nodeType="with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Effect transition="in" filter="checkerboard(across)">
                                      <p:cBhvr>
                                        <p:cTn id="38" dur="500"/>
                                        <p:tgtEl>
                                          <p:spTgt spid="2">
                                            <p:txEl>
                                              <p:pRg st="3" end="3"/>
                                            </p:txEl>
                                          </p:spTgt>
                                        </p:tgtEl>
                                      </p:cBhvr>
                                    </p:animEffect>
                                  </p:childTnLst>
                                </p:cTn>
                              </p:par>
                              <p:par>
                                <p:cTn id="39" presetID="5" presetClass="entr" presetSubtype="10" fill="hold" nodeType="withEffect">
                                  <p:stCondLst>
                                    <p:cond delay="0"/>
                                  </p:stCondLst>
                                  <p:childTnLst>
                                    <p:set>
                                      <p:cBhvr>
                                        <p:cTn id="40" dur="1" fill="hold">
                                          <p:stCondLst>
                                            <p:cond delay="0"/>
                                          </p:stCondLst>
                                        </p:cTn>
                                        <p:tgtEl>
                                          <p:spTgt spid="2">
                                            <p:txEl>
                                              <p:pRg st="4" end="4"/>
                                            </p:txEl>
                                          </p:spTgt>
                                        </p:tgtEl>
                                        <p:attrNameLst>
                                          <p:attrName>style.visibility</p:attrName>
                                        </p:attrNameLst>
                                      </p:cBhvr>
                                      <p:to>
                                        <p:strVal val="visible"/>
                                      </p:to>
                                    </p:set>
                                    <p:animEffect transition="in" filter="checkerboard(across)">
                                      <p:cBhvr>
                                        <p:cTn id="41"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0457" y="22657"/>
            <a:ext cx="9254457"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Black" pitchFamily="34" charset="0"/>
              </a:rPr>
              <a:t>They Remembered His Words</a:t>
            </a:r>
            <a:endParaRPr lang="en-US" sz="4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Black" pitchFamily="34" charset="0"/>
            </a:endParaRPr>
          </a:p>
        </p:txBody>
      </p:sp>
      <p:sp>
        <p:nvSpPr>
          <p:cNvPr id="6" name="TextBox 5"/>
          <p:cNvSpPr txBox="1"/>
          <p:nvPr/>
        </p:nvSpPr>
        <p:spPr>
          <a:xfrm>
            <a:off x="457200" y="1253761"/>
            <a:ext cx="8458200" cy="4062651"/>
          </a:xfrm>
          <a:prstGeom prst="rect">
            <a:avLst/>
          </a:prstGeom>
          <a:noFill/>
        </p:spPr>
        <p:txBody>
          <a:bodyPr wrap="square" rtlCol="0">
            <a:spAutoFit/>
          </a:bodyPr>
          <a:lstStyle/>
          <a:p>
            <a:pPr marL="457200" indent="-457200">
              <a:buAutoNum type="arabicPeriod"/>
            </a:pPr>
            <a:r>
              <a:rPr lang="en-US" sz="2400" b="1" dirty="0" smtClean="0">
                <a:solidFill>
                  <a:prstClr val="white"/>
                </a:solidFill>
                <a:latin typeface="Arial Narrow" pitchFamily="34" charset="0"/>
              </a:rPr>
              <a:t>I can withhold myself from my mate in order to punish them or in order to get my way?</a:t>
            </a:r>
          </a:p>
          <a:p>
            <a:pPr marL="457200" indent="-457200">
              <a:buAutoNum type="arabicPeriod"/>
            </a:pPr>
            <a:endParaRPr lang="en-US" sz="1050" b="1" dirty="0" smtClean="0">
              <a:solidFill>
                <a:prstClr val="white"/>
              </a:solidFill>
              <a:latin typeface="Arial Narrow" pitchFamily="34" charset="0"/>
            </a:endParaRPr>
          </a:p>
          <a:p>
            <a:pPr marL="457200" indent="-457200">
              <a:buAutoNum type="arabicPeriod"/>
            </a:pPr>
            <a:r>
              <a:rPr lang="en-US" sz="2400" b="1" dirty="0">
                <a:solidFill>
                  <a:prstClr val="white"/>
                </a:solidFill>
                <a:latin typeface="Arial Narrow" pitchFamily="34" charset="0"/>
              </a:rPr>
              <a:t>I</a:t>
            </a:r>
            <a:r>
              <a:rPr lang="en-US" sz="2400" b="1" dirty="0" smtClean="0">
                <a:solidFill>
                  <a:prstClr val="white"/>
                </a:solidFill>
                <a:latin typeface="Arial Narrow" pitchFamily="34" charset="0"/>
              </a:rPr>
              <a:t>f my marriage reaches a point where I no longer like my mate, I can separate from </a:t>
            </a:r>
            <a:r>
              <a:rPr lang="en-US" sz="2400" b="1" dirty="0" smtClean="0">
                <a:solidFill>
                  <a:prstClr val="white"/>
                </a:solidFill>
                <a:latin typeface="Arial Narrow" pitchFamily="34" charset="0"/>
              </a:rPr>
              <a:t>them (</a:t>
            </a:r>
            <a:r>
              <a:rPr lang="en-US" sz="2400" b="1" dirty="0" err="1" smtClean="0">
                <a:solidFill>
                  <a:prstClr val="white"/>
                </a:solidFill>
                <a:latin typeface="Arial Narrow" pitchFamily="34" charset="0"/>
              </a:rPr>
              <a:t>wheth</a:t>
            </a:r>
            <a:r>
              <a:rPr lang="en-US" sz="2400" b="1" dirty="0" smtClean="0">
                <a:solidFill>
                  <a:prstClr val="white"/>
                </a:solidFill>
                <a:latin typeface="Arial Narrow" pitchFamily="34" charset="0"/>
              </a:rPr>
              <a:t>. temp. or perm.)?</a:t>
            </a:r>
            <a:endParaRPr lang="en-US" sz="2400" b="1" dirty="0" smtClean="0">
              <a:solidFill>
                <a:prstClr val="white"/>
              </a:solidFill>
              <a:latin typeface="Arial Narrow" pitchFamily="34" charset="0"/>
            </a:endParaRPr>
          </a:p>
          <a:p>
            <a:pPr marL="457200" indent="-457200">
              <a:buAutoNum type="arabicPeriod"/>
            </a:pPr>
            <a:endParaRPr lang="en-US" sz="1050" b="1" dirty="0" smtClean="0">
              <a:solidFill>
                <a:prstClr val="white"/>
              </a:solidFill>
              <a:latin typeface="Arial Narrow" pitchFamily="34" charset="0"/>
            </a:endParaRPr>
          </a:p>
          <a:p>
            <a:pPr marL="457200" indent="-457200">
              <a:buAutoNum type="arabicPeriod"/>
            </a:pPr>
            <a:r>
              <a:rPr lang="en-US" sz="2400" b="1" dirty="0" smtClean="0">
                <a:solidFill>
                  <a:prstClr val="white"/>
                </a:solidFill>
                <a:latin typeface="Arial Narrow" pitchFamily="34" charset="0"/>
              </a:rPr>
              <a:t>If my husband or wife is not being the mate I think they ought to be or want them to be, I can separate from them?</a:t>
            </a:r>
          </a:p>
          <a:p>
            <a:pPr marL="457200" indent="-457200">
              <a:buAutoNum type="arabicPeriod"/>
            </a:pPr>
            <a:endParaRPr lang="en-US" sz="1050" b="1" dirty="0" smtClean="0">
              <a:solidFill>
                <a:prstClr val="white"/>
              </a:solidFill>
              <a:latin typeface="Arial Narrow" pitchFamily="34" charset="0"/>
            </a:endParaRPr>
          </a:p>
          <a:p>
            <a:pPr marL="457200" indent="-457200">
              <a:buAutoNum type="arabicPeriod"/>
            </a:pPr>
            <a:r>
              <a:rPr lang="en-US" sz="2400" b="1" dirty="0" smtClean="0">
                <a:solidFill>
                  <a:prstClr val="white"/>
                </a:solidFill>
                <a:latin typeface="Arial Narrow" pitchFamily="34" charset="0"/>
              </a:rPr>
              <a:t>If I feel like I don’t want to be married anymore and am not happy with my marriage, I can separate from my mate</a:t>
            </a:r>
            <a:r>
              <a:rPr lang="en-US" sz="2400" b="1" dirty="0" smtClean="0">
                <a:solidFill>
                  <a:prstClr val="white"/>
                </a:solidFill>
                <a:latin typeface="Arial Narrow" pitchFamily="34" charset="0"/>
              </a:rPr>
              <a:t>?</a:t>
            </a:r>
          </a:p>
          <a:p>
            <a:pPr marL="457200" indent="-457200">
              <a:buAutoNum type="arabicPeriod"/>
            </a:pPr>
            <a:endParaRPr lang="en-US" sz="1050" b="1" dirty="0" smtClean="0">
              <a:solidFill>
                <a:prstClr val="white"/>
              </a:solidFill>
              <a:latin typeface="Arial Narrow" pitchFamily="34" charset="0"/>
            </a:endParaRPr>
          </a:p>
          <a:p>
            <a:pPr marL="457200" indent="-457200">
              <a:buAutoNum type="arabicPeriod"/>
            </a:pPr>
            <a:r>
              <a:rPr lang="en-US" sz="2400" b="1" dirty="0" smtClean="0">
                <a:solidFill>
                  <a:prstClr val="white"/>
                </a:solidFill>
                <a:latin typeface="Arial Narrow" pitchFamily="34" charset="0"/>
              </a:rPr>
              <a:t>If I’m having problems with my marriage I can separate / divorce?</a:t>
            </a:r>
            <a:endParaRPr lang="en-US" sz="1050" b="1" dirty="0" smtClean="0">
              <a:solidFill>
                <a:srgbClr val="FFFF66"/>
              </a:solidFill>
              <a:latin typeface="Arial Narrow" pitchFamily="34" charset="0"/>
            </a:endParaRPr>
          </a:p>
        </p:txBody>
      </p:sp>
      <p:sp>
        <p:nvSpPr>
          <p:cNvPr id="9" name="TextBox 8"/>
          <p:cNvSpPr txBox="1"/>
          <p:nvPr/>
        </p:nvSpPr>
        <p:spPr>
          <a:xfrm>
            <a:off x="28414" y="792096"/>
            <a:ext cx="6400800" cy="461665"/>
          </a:xfrm>
          <a:prstGeom prst="rect">
            <a:avLst/>
          </a:prstGeom>
          <a:noFill/>
        </p:spPr>
        <p:txBody>
          <a:bodyPr wrap="square" rtlCol="0">
            <a:spAutoFit/>
          </a:bodyPr>
          <a:lstStyle/>
          <a:p>
            <a:r>
              <a:rPr lang="en-US" sz="2400" dirty="0" smtClean="0">
                <a:solidFill>
                  <a:srgbClr val="FFFF00"/>
                </a:solidFill>
                <a:latin typeface="Arial Black" pitchFamily="34" charset="0"/>
              </a:rPr>
              <a:t>1Cor.7 - Where does the text say….</a:t>
            </a:r>
            <a:endParaRPr lang="en-US" sz="2400" dirty="0">
              <a:solidFill>
                <a:srgbClr val="FFFF00"/>
              </a:solidFill>
              <a:latin typeface="Arial Black" pitchFamily="34" charset="0"/>
            </a:endParaRPr>
          </a:p>
        </p:txBody>
      </p:sp>
      <p:sp>
        <p:nvSpPr>
          <p:cNvPr id="2" name="TextBox 1"/>
          <p:cNvSpPr txBox="1"/>
          <p:nvPr/>
        </p:nvSpPr>
        <p:spPr>
          <a:xfrm>
            <a:off x="389010" y="5486400"/>
            <a:ext cx="4539451" cy="830997"/>
          </a:xfrm>
          <a:prstGeom prst="rect">
            <a:avLst/>
          </a:prstGeom>
          <a:noFill/>
        </p:spPr>
        <p:txBody>
          <a:bodyPr wrap="square" rtlCol="0">
            <a:spAutoFit/>
          </a:bodyPr>
          <a:lstStyle/>
          <a:p>
            <a:pPr algn="ctr"/>
            <a:r>
              <a:rPr lang="en-US" sz="2400" b="1" dirty="0" smtClean="0">
                <a:solidFill>
                  <a:srgbClr val="FFFF66"/>
                </a:solidFill>
                <a:latin typeface="Arial Narrow" pitchFamily="34" charset="0"/>
              </a:rPr>
              <a:t>This would </a:t>
            </a:r>
            <a:r>
              <a:rPr lang="en-US" sz="2400" b="1" dirty="0" smtClean="0">
                <a:solidFill>
                  <a:srgbClr val="FFFF66"/>
                </a:solidFill>
                <a:latin typeface="Arial Narrow" pitchFamily="34" charset="0"/>
              </a:rPr>
              <a:t>contradict…  </a:t>
            </a:r>
            <a:r>
              <a:rPr lang="en-US" sz="2400" b="1" dirty="0" smtClean="0">
                <a:solidFill>
                  <a:schemeClr val="bg1"/>
                </a:solidFill>
                <a:latin typeface="Arial Narrow" pitchFamily="34" charset="0"/>
              </a:rPr>
              <a:t>1Cor.7:3-4</a:t>
            </a:r>
            <a:r>
              <a:rPr lang="en-US" sz="2400" b="1" dirty="0" smtClean="0">
                <a:solidFill>
                  <a:srgbClr val="FFFF66"/>
                </a:solidFill>
                <a:latin typeface="Arial Narrow" pitchFamily="34" charset="0"/>
              </a:rPr>
              <a:t>  &amp; </a:t>
            </a:r>
            <a:r>
              <a:rPr lang="en-US" sz="2400" b="1" dirty="0" smtClean="0">
                <a:solidFill>
                  <a:schemeClr val="bg1"/>
                </a:solidFill>
                <a:latin typeface="Arial Narrow" pitchFamily="34" charset="0"/>
              </a:rPr>
              <a:t>vs.10</a:t>
            </a:r>
            <a:r>
              <a:rPr lang="en-US" sz="2400" b="1" dirty="0" smtClean="0">
                <a:solidFill>
                  <a:srgbClr val="FFFF66"/>
                </a:solidFill>
                <a:latin typeface="Arial Narrow" pitchFamily="34" charset="0"/>
              </a:rPr>
              <a:t>  &amp; </a:t>
            </a:r>
            <a:r>
              <a:rPr lang="en-US" sz="2400" b="1" dirty="0" smtClean="0">
                <a:solidFill>
                  <a:schemeClr val="bg1"/>
                </a:solidFill>
                <a:latin typeface="Arial Narrow" pitchFamily="34" charset="0"/>
              </a:rPr>
              <a:t>vs.12-13</a:t>
            </a:r>
            <a:r>
              <a:rPr lang="en-US" sz="2400" b="1" dirty="0" smtClean="0">
                <a:solidFill>
                  <a:srgbClr val="FFFF66"/>
                </a:solidFill>
                <a:latin typeface="Arial Narrow" pitchFamily="34" charset="0"/>
              </a:rPr>
              <a:t>  &amp; </a:t>
            </a:r>
            <a:r>
              <a:rPr lang="en-US" sz="2400" b="1" dirty="0" smtClean="0">
                <a:solidFill>
                  <a:schemeClr val="bg1"/>
                </a:solidFill>
                <a:latin typeface="Arial Narrow" pitchFamily="34" charset="0"/>
              </a:rPr>
              <a:t>vs.39</a:t>
            </a:r>
            <a:r>
              <a:rPr lang="en-US" sz="2400" b="1" dirty="0">
                <a:solidFill>
                  <a:srgbClr val="FFFF66"/>
                </a:solidFill>
                <a:latin typeface="Arial Narrow" pitchFamily="34" charset="0"/>
              </a:rPr>
              <a:t>	</a:t>
            </a:r>
          </a:p>
        </p:txBody>
      </p:sp>
    </p:spTree>
    <p:extLst>
      <p:ext uri="{BB962C8B-B14F-4D97-AF65-F5344CB8AC3E}">
        <p14:creationId xmlns:p14="http://schemas.microsoft.com/office/powerpoint/2010/main" val="16248973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5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fade">
                                      <p:cBhvr>
                                        <p:cTn id="27" dur="500"/>
                                        <p:tgtEl>
                                          <p:spTgt spid="6">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9" presetClass="entr" presetSubtype="0" decel="10000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 calcmode="lin" valueType="num">
                                      <p:cBhvr>
                                        <p:cTn id="34" dur="500" fill="hold"/>
                                        <p:tgtEl>
                                          <p:spTgt spid="2"/>
                                        </p:tgtEl>
                                        <p:attrNameLst>
                                          <p:attrName>style.rotation</p:attrName>
                                        </p:attrNameLst>
                                      </p:cBhvr>
                                      <p:tavLst>
                                        <p:tav tm="0">
                                          <p:val>
                                            <p:fltVal val="360"/>
                                          </p:val>
                                        </p:tav>
                                        <p:tav tm="100000">
                                          <p:val>
                                            <p:fltVal val="0"/>
                                          </p:val>
                                        </p:tav>
                                      </p:tavLst>
                                    </p:anim>
                                    <p:animEffect transition="in" filter="fade">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0457" y="22657"/>
            <a:ext cx="9254457"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Black" pitchFamily="34" charset="0"/>
              </a:rPr>
              <a:t>They Remembered His Words</a:t>
            </a:r>
            <a:endParaRPr lang="en-US" sz="4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Black" pitchFamily="34" charset="0"/>
            </a:endParaRPr>
          </a:p>
        </p:txBody>
      </p:sp>
      <p:sp>
        <p:nvSpPr>
          <p:cNvPr id="6" name="TextBox 5"/>
          <p:cNvSpPr txBox="1"/>
          <p:nvPr/>
        </p:nvSpPr>
        <p:spPr>
          <a:xfrm>
            <a:off x="736169" y="1319630"/>
            <a:ext cx="8077200" cy="1685077"/>
          </a:xfrm>
          <a:prstGeom prst="rect">
            <a:avLst/>
          </a:prstGeom>
          <a:noFill/>
        </p:spPr>
        <p:txBody>
          <a:bodyPr wrap="square" rtlCol="0">
            <a:spAutoFit/>
          </a:bodyPr>
          <a:lstStyle/>
          <a:p>
            <a:pPr marL="457200" indent="-457200">
              <a:buFontTx/>
              <a:buAutoNum type="arabicPeriod"/>
            </a:pPr>
            <a:r>
              <a:rPr lang="en-US" sz="2400" b="1" dirty="0" smtClean="0">
                <a:solidFill>
                  <a:prstClr val="white"/>
                </a:solidFill>
                <a:latin typeface="Arial Narrow" pitchFamily="34" charset="0"/>
              </a:rPr>
              <a:t>vs.8-9 - to the unmarried</a:t>
            </a:r>
          </a:p>
          <a:p>
            <a:pPr marL="457200" indent="-457200">
              <a:buFontTx/>
              <a:buAutoNum type="arabicPeriod"/>
            </a:pPr>
            <a:endParaRPr lang="en-US" sz="1050" b="1" dirty="0" smtClean="0">
              <a:solidFill>
                <a:prstClr val="white"/>
              </a:solidFill>
              <a:latin typeface="Arial Narrow" pitchFamily="34" charset="0"/>
            </a:endParaRPr>
          </a:p>
          <a:p>
            <a:pPr marL="457200" indent="-457200">
              <a:buFontTx/>
              <a:buAutoNum type="arabicPeriod"/>
            </a:pPr>
            <a:r>
              <a:rPr lang="en-US" sz="2400" b="1" dirty="0" smtClean="0">
                <a:solidFill>
                  <a:prstClr val="white"/>
                </a:solidFill>
                <a:latin typeface="Arial Narrow" pitchFamily="34" charset="0"/>
              </a:rPr>
              <a:t>vs.10-11 - to Christians married to Christians </a:t>
            </a:r>
          </a:p>
          <a:p>
            <a:pPr marL="457200" indent="-457200">
              <a:buFontTx/>
              <a:buAutoNum type="arabicPeriod"/>
            </a:pPr>
            <a:endParaRPr lang="en-US" sz="1050" b="1" dirty="0" smtClean="0">
              <a:solidFill>
                <a:prstClr val="white"/>
              </a:solidFill>
              <a:latin typeface="Arial Narrow" pitchFamily="34" charset="0"/>
            </a:endParaRPr>
          </a:p>
          <a:p>
            <a:pPr marL="457200" indent="-457200">
              <a:buFontTx/>
              <a:buAutoNum type="arabicPeriod"/>
            </a:pPr>
            <a:r>
              <a:rPr lang="en-US" sz="2400" b="1" dirty="0" smtClean="0">
                <a:solidFill>
                  <a:prstClr val="white"/>
                </a:solidFill>
                <a:latin typeface="Arial Narrow" pitchFamily="34" charset="0"/>
              </a:rPr>
              <a:t>vs.12-13 - to Christians married to an unbeliever</a:t>
            </a:r>
          </a:p>
          <a:p>
            <a:pPr marL="457200" indent="-457200">
              <a:buFontTx/>
              <a:buAutoNum type="arabicPeriod"/>
            </a:pPr>
            <a:endParaRPr lang="en-US" sz="1050" b="1" dirty="0" smtClean="0">
              <a:solidFill>
                <a:prstClr val="white"/>
              </a:solidFill>
              <a:latin typeface="Arial Narrow" pitchFamily="34" charset="0"/>
            </a:endParaRPr>
          </a:p>
        </p:txBody>
      </p:sp>
      <p:sp>
        <p:nvSpPr>
          <p:cNvPr id="9" name="TextBox 8"/>
          <p:cNvSpPr txBox="1"/>
          <p:nvPr/>
        </p:nvSpPr>
        <p:spPr>
          <a:xfrm>
            <a:off x="28414" y="792097"/>
            <a:ext cx="7591586" cy="461665"/>
          </a:xfrm>
          <a:prstGeom prst="rect">
            <a:avLst/>
          </a:prstGeom>
          <a:noFill/>
        </p:spPr>
        <p:txBody>
          <a:bodyPr wrap="square" rtlCol="0">
            <a:spAutoFit/>
          </a:bodyPr>
          <a:lstStyle/>
          <a:p>
            <a:r>
              <a:rPr lang="en-US" sz="2400" dirty="0" smtClean="0">
                <a:solidFill>
                  <a:srgbClr val="FFFF00"/>
                </a:solidFill>
                <a:latin typeface="Arial Black" pitchFamily="34" charset="0"/>
              </a:rPr>
              <a:t>1Cor.7:8-13 - Three groups mentioned</a:t>
            </a:r>
            <a:endParaRPr lang="en-US" sz="2400" dirty="0">
              <a:solidFill>
                <a:srgbClr val="FFFF00"/>
              </a:solidFill>
              <a:latin typeface="Arial Black" pitchFamily="34" charset="0"/>
            </a:endParaRPr>
          </a:p>
        </p:txBody>
      </p:sp>
      <p:sp>
        <p:nvSpPr>
          <p:cNvPr id="2" name="TextBox 1"/>
          <p:cNvSpPr txBox="1"/>
          <p:nvPr/>
        </p:nvSpPr>
        <p:spPr>
          <a:xfrm>
            <a:off x="644470" y="3004707"/>
            <a:ext cx="7724614" cy="1569660"/>
          </a:xfrm>
          <a:prstGeom prst="rect">
            <a:avLst/>
          </a:prstGeom>
          <a:noFill/>
        </p:spPr>
        <p:txBody>
          <a:bodyPr wrap="square" rtlCol="0">
            <a:spAutoFit/>
          </a:bodyPr>
          <a:lstStyle/>
          <a:p>
            <a:pPr algn="just"/>
            <a:r>
              <a:rPr lang="en-US" sz="2400" b="1" dirty="0" smtClean="0">
                <a:solidFill>
                  <a:schemeClr val="bg1"/>
                </a:solidFill>
                <a:latin typeface="Arial Narrow" pitchFamily="34" charset="0"/>
              </a:rPr>
              <a:t>“But </a:t>
            </a:r>
            <a:r>
              <a:rPr lang="en-US" sz="2400" b="1" dirty="0">
                <a:solidFill>
                  <a:schemeClr val="bg1"/>
                </a:solidFill>
                <a:latin typeface="Arial Narrow" pitchFamily="34" charset="0"/>
              </a:rPr>
              <a:t>to the married I give instructions, </a:t>
            </a:r>
            <a:r>
              <a:rPr lang="en-US" sz="2400" b="1" u="sng" dirty="0">
                <a:solidFill>
                  <a:srgbClr val="FFFF00"/>
                </a:solidFill>
                <a:latin typeface="Arial Narrow" pitchFamily="34" charset="0"/>
              </a:rPr>
              <a:t>not I, but the Lord</a:t>
            </a:r>
            <a:r>
              <a:rPr lang="en-US" sz="2400" b="1" dirty="0">
                <a:solidFill>
                  <a:schemeClr val="bg1"/>
                </a:solidFill>
                <a:latin typeface="Arial Narrow" pitchFamily="34" charset="0"/>
              </a:rPr>
              <a:t>, that the wife should not leave her husband (but if she does leave, she must remain unmarried, or else be reconciled to her husband), and that the husband should not divorce his wife</a:t>
            </a:r>
            <a:r>
              <a:rPr lang="en-US" sz="2400" b="1" dirty="0" smtClean="0">
                <a:solidFill>
                  <a:schemeClr val="bg1"/>
                </a:solidFill>
                <a:latin typeface="Arial Narrow" pitchFamily="34" charset="0"/>
              </a:rPr>
              <a:t>.”</a:t>
            </a:r>
            <a:endParaRPr lang="en-US" sz="2400" b="1" dirty="0">
              <a:solidFill>
                <a:schemeClr val="bg1"/>
              </a:solidFill>
              <a:latin typeface="Arial Narrow" pitchFamily="34" charset="0"/>
            </a:endParaRPr>
          </a:p>
        </p:txBody>
      </p:sp>
      <p:sp>
        <p:nvSpPr>
          <p:cNvPr id="4" name="Curved Left Arrow 3"/>
          <p:cNvSpPr/>
          <p:nvPr/>
        </p:nvSpPr>
        <p:spPr>
          <a:xfrm rot="19648280">
            <a:off x="7112542" y="1746382"/>
            <a:ext cx="448368" cy="136097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679341" y="4743081"/>
            <a:ext cx="1561646" cy="461665"/>
          </a:xfrm>
          <a:prstGeom prst="rect">
            <a:avLst/>
          </a:prstGeom>
          <a:noFill/>
        </p:spPr>
        <p:txBody>
          <a:bodyPr wrap="none" rtlCol="0">
            <a:spAutoFit/>
          </a:bodyPr>
          <a:lstStyle/>
          <a:p>
            <a:r>
              <a:rPr lang="en-US" sz="2400" b="1" dirty="0" smtClean="0">
                <a:solidFill>
                  <a:srgbClr val="FFFF00"/>
                </a:solidFill>
                <a:latin typeface="Arial Narrow" pitchFamily="34" charset="0"/>
              </a:rPr>
              <a:t>Mt.19:5-6</a:t>
            </a:r>
            <a:r>
              <a:rPr lang="en-US" sz="2400" b="1" dirty="0" smtClean="0">
                <a:solidFill>
                  <a:srgbClr val="FFFF00"/>
                </a:solidFill>
                <a:latin typeface="Arial Narrow" pitchFamily="34" charset="0"/>
              </a:rPr>
              <a:t>, 9</a:t>
            </a:r>
            <a:endParaRPr lang="en-US" sz="2400" b="1" dirty="0">
              <a:solidFill>
                <a:srgbClr val="FFFF00"/>
              </a:solidFill>
              <a:latin typeface="Arial Narrow" pitchFamily="34" charset="0"/>
            </a:endParaRPr>
          </a:p>
        </p:txBody>
      </p:sp>
    </p:spTree>
    <p:extLst>
      <p:ext uri="{BB962C8B-B14F-4D97-AF65-F5344CB8AC3E}">
        <p14:creationId xmlns:p14="http://schemas.microsoft.com/office/powerpoint/2010/main" val="33938748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fade">
                                      <p:cBhvr>
                                        <p:cTn id="11" dur="500"/>
                                        <p:tgtEl>
                                          <p:spTgt spid="6">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fade">
                                      <p:cBhvr>
                                        <p:cTn id="15" dur="500"/>
                                        <p:tgtEl>
                                          <p:spTgt spid="6">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par>
                          <p:cTn id="21" fill="hold">
                            <p:stCondLst>
                              <p:cond delay="500"/>
                            </p:stCondLst>
                            <p:childTnLst>
                              <p:par>
                                <p:cTn id="22" presetID="49" presetClass="entr" presetSubtype="0" decel="10000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 calcmode="lin" valueType="num">
                                      <p:cBhvr>
                                        <p:cTn id="26" dur="500" fill="hold"/>
                                        <p:tgtEl>
                                          <p:spTgt spid="2"/>
                                        </p:tgtEl>
                                        <p:attrNameLst>
                                          <p:attrName>style.rotation</p:attrName>
                                        </p:attrNameLst>
                                      </p:cBhvr>
                                      <p:tavLst>
                                        <p:tav tm="0">
                                          <p:val>
                                            <p:fltVal val="360"/>
                                          </p:val>
                                        </p:tav>
                                        <p:tav tm="100000">
                                          <p:val>
                                            <p:fltVal val="0"/>
                                          </p:val>
                                        </p:tav>
                                      </p:tavLst>
                                    </p:anim>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dissolv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0457" y="22657"/>
            <a:ext cx="9254457"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Black" pitchFamily="34" charset="0"/>
              </a:rPr>
              <a:t>They Remembered His Words</a:t>
            </a:r>
            <a:endParaRPr lang="en-US" sz="4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Black" pitchFamily="34" charset="0"/>
            </a:endParaRPr>
          </a:p>
        </p:txBody>
      </p:sp>
      <p:sp>
        <p:nvSpPr>
          <p:cNvPr id="9" name="TextBox 8"/>
          <p:cNvSpPr txBox="1"/>
          <p:nvPr/>
        </p:nvSpPr>
        <p:spPr>
          <a:xfrm>
            <a:off x="152400" y="792096"/>
            <a:ext cx="8124986" cy="461665"/>
          </a:xfrm>
          <a:prstGeom prst="rect">
            <a:avLst/>
          </a:prstGeom>
          <a:noFill/>
        </p:spPr>
        <p:txBody>
          <a:bodyPr wrap="square" rtlCol="0">
            <a:spAutoFit/>
          </a:bodyPr>
          <a:lstStyle/>
          <a:p>
            <a:r>
              <a:rPr lang="en-US" sz="2400" dirty="0" smtClean="0">
                <a:solidFill>
                  <a:srgbClr val="FFFF00"/>
                </a:solidFill>
                <a:latin typeface="Arial Black" pitchFamily="34" charset="0"/>
              </a:rPr>
              <a:t>1Cor.7:10-11 </a:t>
            </a:r>
            <a:r>
              <a:rPr lang="en-US" sz="2400" dirty="0" smtClean="0">
                <a:solidFill>
                  <a:srgbClr val="FFFF00"/>
                </a:solidFill>
                <a:latin typeface="Arial Black" pitchFamily="34" charset="0"/>
              </a:rPr>
              <a:t>- </a:t>
            </a:r>
            <a:r>
              <a:rPr lang="en-US" sz="2400" dirty="0" smtClean="0">
                <a:solidFill>
                  <a:srgbClr val="FFFF00"/>
                </a:solidFill>
                <a:latin typeface="Arial Black" pitchFamily="34" charset="0"/>
              </a:rPr>
              <a:t>Christians married to Christians</a:t>
            </a:r>
            <a:endParaRPr lang="en-US" sz="2400" dirty="0">
              <a:solidFill>
                <a:srgbClr val="FFFF00"/>
              </a:solidFill>
              <a:latin typeface="Arial Black" pitchFamily="34" charset="0"/>
            </a:endParaRPr>
          </a:p>
        </p:txBody>
      </p:sp>
      <p:sp>
        <p:nvSpPr>
          <p:cNvPr id="2" name="TextBox 1"/>
          <p:cNvSpPr txBox="1"/>
          <p:nvPr/>
        </p:nvSpPr>
        <p:spPr>
          <a:xfrm>
            <a:off x="583769" y="1253761"/>
            <a:ext cx="7724614" cy="1569660"/>
          </a:xfrm>
          <a:prstGeom prst="rect">
            <a:avLst/>
          </a:prstGeom>
          <a:noFill/>
        </p:spPr>
        <p:txBody>
          <a:bodyPr wrap="square" rtlCol="0">
            <a:spAutoFit/>
          </a:bodyPr>
          <a:lstStyle/>
          <a:p>
            <a:pPr algn="just"/>
            <a:r>
              <a:rPr lang="en-US" sz="2400" b="1" dirty="0" smtClean="0">
                <a:solidFill>
                  <a:prstClr val="white"/>
                </a:solidFill>
                <a:latin typeface="Arial Narrow" pitchFamily="34" charset="0"/>
              </a:rPr>
              <a:t>“But </a:t>
            </a:r>
            <a:r>
              <a:rPr lang="en-US" sz="2400" b="1" dirty="0">
                <a:solidFill>
                  <a:prstClr val="white"/>
                </a:solidFill>
                <a:latin typeface="Arial Narrow" pitchFamily="34" charset="0"/>
              </a:rPr>
              <a:t>to the married I give instructions, </a:t>
            </a:r>
            <a:r>
              <a:rPr lang="en-US" sz="2400" b="1" u="sng" dirty="0">
                <a:solidFill>
                  <a:srgbClr val="FFFF00"/>
                </a:solidFill>
                <a:latin typeface="Arial Narrow" pitchFamily="34" charset="0"/>
              </a:rPr>
              <a:t>not I, but the Lord</a:t>
            </a:r>
            <a:r>
              <a:rPr lang="en-US" sz="2400" b="1" dirty="0">
                <a:solidFill>
                  <a:prstClr val="white"/>
                </a:solidFill>
                <a:latin typeface="Arial Narrow" pitchFamily="34" charset="0"/>
              </a:rPr>
              <a:t>, that the wife should not leave her husband (but if she does leave, she must remain unmarried, or else be reconciled to her husband), and that the husband should not divorce his wife</a:t>
            </a:r>
            <a:r>
              <a:rPr lang="en-US" sz="2400" b="1" dirty="0" smtClean="0">
                <a:solidFill>
                  <a:prstClr val="white"/>
                </a:solidFill>
                <a:latin typeface="Arial Narrow" pitchFamily="34" charset="0"/>
              </a:rPr>
              <a:t>.”</a:t>
            </a:r>
            <a:endParaRPr lang="en-US" sz="2400" b="1" dirty="0">
              <a:solidFill>
                <a:prstClr val="white"/>
              </a:solidFill>
              <a:latin typeface="Arial Narrow" pitchFamily="34" charset="0"/>
            </a:endParaRPr>
          </a:p>
        </p:txBody>
      </p:sp>
      <p:sp>
        <p:nvSpPr>
          <p:cNvPr id="7" name="TextBox 6"/>
          <p:cNvSpPr txBox="1"/>
          <p:nvPr/>
        </p:nvSpPr>
        <p:spPr>
          <a:xfrm>
            <a:off x="339672" y="3048000"/>
            <a:ext cx="8575728" cy="2862322"/>
          </a:xfrm>
          <a:prstGeom prst="rect">
            <a:avLst/>
          </a:prstGeom>
          <a:noFill/>
        </p:spPr>
        <p:txBody>
          <a:bodyPr wrap="square" rtlCol="0">
            <a:spAutoFit/>
          </a:bodyPr>
          <a:lstStyle/>
          <a:p>
            <a:r>
              <a:rPr lang="en-US" sz="2400" b="1" u="sng" dirty="0" smtClean="0">
                <a:solidFill>
                  <a:srgbClr val="FFFF00"/>
                </a:solidFill>
                <a:latin typeface="Arial Narrow" pitchFamily="34" charset="0"/>
              </a:rPr>
              <a:t>Mt.19:5-6, 9</a:t>
            </a:r>
            <a:r>
              <a:rPr lang="en-US" sz="2400" b="1" dirty="0" smtClean="0">
                <a:solidFill>
                  <a:srgbClr val="FFFF00"/>
                </a:solidFill>
                <a:latin typeface="Arial Narrow" pitchFamily="34" charset="0"/>
              </a:rPr>
              <a:t> </a:t>
            </a:r>
            <a:r>
              <a:rPr lang="en-US" sz="2400" b="1" dirty="0">
                <a:solidFill>
                  <a:prstClr val="white"/>
                </a:solidFill>
                <a:latin typeface="Arial Narrow" pitchFamily="34" charset="0"/>
              </a:rPr>
              <a:t>- “and said, </a:t>
            </a:r>
            <a:r>
              <a:rPr lang="en-US" sz="2400" b="1" i="1" dirty="0">
                <a:solidFill>
                  <a:prstClr val="white"/>
                </a:solidFill>
                <a:latin typeface="Arial Narrow" pitchFamily="34" charset="0"/>
              </a:rPr>
              <a:t>'For this reason a man shall leave his father and mother and be joined to his wife, and the two shall become one flesh'</a:t>
            </a:r>
            <a:r>
              <a:rPr lang="en-US" sz="2400" b="1" dirty="0">
                <a:solidFill>
                  <a:prstClr val="white"/>
                </a:solidFill>
                <a:latin typeface="Arial Narrow" pitchFamily="34" charset="0"/>
              </a:rPr>
              <a:t>?  </a:t>
            </a:r>
            <a:r>
              <a:rPr lang="en-US" sz="2400" b="1" dirty="0">
                <a:solidFill>
                  <a:prstClr val="white"/>
                </a:solidFill>
                <a:latin typeface="Arial Narrow" pitchFamily="34" charset="0"/>
              </a:rPr>
              <a:t>So then, they are no longer two but one flesh.  </a:t>
            </a:r>
            <a:r>
              <a:rPr lang="en-US" sz="2400" b="1" dirty="0">
                <a:solidFill>
                  <a:prstClr val="white"/>
                </a:solidFill>
                <a:latin typeface="Arial Narrow" pitchFamily="34" charset="0"/>
              </a:rPr>
              <a:t>Therefore what God has joined together, let not man separate." … “And I say to you, whoever divorces his wife, except for sexual immorality, and marries another, commits adultery; and whoever marries her who is divorced commits adultery</a:t>
            </a:r>
            <a:r>
              <a:rPr lang="en-US" sz="2400" b="1" dirty="0" smtClean="0">
                <a:solidFill>
                  <a:prstClr val="white"/>
                </a:solidFill>
                <a:latin typeface="Arial Narrow" pitchFamily="34" charset="0"/>
              </a:rPr>
              <a:t>.”  (NKJ)</a:t>
            </a:r>
            <a:endParaRPr lang="en-US" sz="2400" b="1" dirty="0">
              <a:solidFill>
                <a:prstClr val="white"/>
              </a:solidFill>
              <a:latin typeface="Arial Narrow" pitchFamily="34" charset="0"/>
            </a:endParaRPr>
          </a:p>
          <a:p>
            <a:endParaRPr lang="en-US" sz="1200" b="1" dirty="0">
              <a:solidFill>
                <a:prstClr val="black"/>
              </a:solidFill>
              <a:latin typeface="Arial Narrow" pitchFamily="34" charset="0"/>
            </a:endParaRPr>
          </a:p>
        </p:txBody>
      </p:sp>
    </p:spTree>
    <p:extLst>
      <p:ext uri="{BB962C8B-B14F-4D97-AF65-F5344CB8AC3E}">
        <p14:creationId xmlns:p14="http://schemas.microsoft.com/office/powerpoint/2010/main" val="27059368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0457" y="22657"/>
            <a:ext cx="9254457"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Black" pitchFamily="34" charset="0"/>
              </a:rPr>
              <a:t>They Remembered His Words</a:t>
            </a:r>
            <a:endParaRPr lang="en-US" sz="4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Black" pitchFamily="34" charset="0"/>
            </a:endParaRPr>
          </a:p>
        </p:txBody>
      </p:sp>
      <p:sp>
        <p:nvSpPr>
          <p:cNvPr id="6" name="TextBox 5"/>
          <p:cNvSpPr txBox="1"/>
          <p:nvPr/>
        </p:nvSpPr>
        <p:spPr>
          <a:xfrm>
            <a:off x="736169" y="1319630"/>
            <a:ext cx="8077200" cy="1685077"/>
          </a:xfrm>
          <a:prstGeom prst="rect">
            <a:avLst/>
          </a:prstGeom>
          <a:noFill/>
        </p:spPr>
        <p:txBody>
          <a:bodyPr wrap="square" rtlCol="0">
            <a:spAutoFit/>
          </a:bodyPr>
          <a:lstStyle/>
          <a:p>
            <a:pPr marL="457200" indent="-457200">
              <a:buFontTx/>
              <a:buAutoNum type="arabicPeriod"/>
            </a:pPr>
            <a:r>
              <a:rPr lang="en-US" sz="2400" b="1" dirty="0" smtClean="0">
                <a:solidFill>
                  <a:prstClr val="white"/>
                </a:solidFill>
                <a:latin typeface="Arial Narrow" pitchFamily="34" charset="0"/>
              </a:rPr>
              <a:t>vs.8-9 - to the unmarried</a:t>
            </a:r>
          </a:p>
          <a:p>
            <a:pPr marL="457200" indent="-457200">
              <a:buFontTx/>
              <a:buAutoNum type="arabicPeriod"/>
            </a:pPr>
            <a:endParaRPr lang="en-US" sz="1050" b="1" dirty="0" smtClean="0">
              <a:solidFill>
                <a:prstClr val="white"/>
              </a:solidFill>
              <a:latin typeface="Arial Narrow" pitchFamily="34" charset="0"/>
            </a:endParaRPr>
          </a:p>
          <a:p>
            <a:pPr marL="457200" indent="-457200">
              <a:buFontTx/>
              <a:buAutoNum type="arabicPeriod"/>
            </a:pPr>
            <a:r>
              <a:rPr lang="en-US" sz="2400" b="1" dirty="0" smtClean="0">
                <a:solidFill>
                  <a:prstClr val="white"/>
                </a:solidFill>
                <a:latin typeface="Arial Narrow" pitchFamily="34" charset="0"/>
              </a:rPr>
              <a:t>vs.10-11 - to Christians married to Christians </a:t>
            </a:r>
          </a:p>
          <a:p>
            <a:pPr marL="457200" indent="-457200">
              <a:buFontTx/>
              <a:buAutoNum type="arabicPeriod"/>
            </a:pPr>
            <a:endParaRPr lang="en-US" sz="1050" b="1" dirty="0" smtClean="0">
              <a:solidFill>
                <a:prstClr val="white"/>
              </a:solidFill>
              <a:latin typeface="Arial Narrow" pitchFamily="34" charset="0"/>
            </a:endParaRPr>
          </a:p>
          <a:p>
            <a:pPr marL="457200" indent="-457200">
              <a:buFontTx/>
              <a:buAutoNum type="arabicPeriod"/>
            </a:pPr>
            <a:r>
              <a:rPr lang="en-US" sz="2400" b="1" dirty="0" smtClean="0">
                <a:solidFill>
                  <a:prstClr val="white"/>
                </a:solidFill>
                <a:latin typeface="Arial Narrow" pitchFamily="34" charset="0"/>
              </a:rPr>
              <a:t>vs.12-13 - to Christians married to an unbeliever</a:t>
            </a:r>
          </a:p>
          <a:p>
            <a:pPr marL="457200" indent="-457200">
              <a:buFontTx/>
              <a:buAutoNum type="arabicPeriod"/>
            </a:pPr>
            <a:endParaRPr lang="en-US" sz="1050" b="1" dirty="0" smtClean="0">
              <a:solidFill>
                <a:prstClr val="white"/>
              </a:solidFill>
              <a:latin typeface="Arial Narrow" pitchFamily="34" charset="0"/>
            </a:endParaRPr>
          </a:p>
        </p:txBody>
      </p:sp>
      <p:sp>
        <p:nvSpPr>
          <p:cNvPr id="9" name="TextBox 8"/>
          <p:cNvSpPr txBox="1"/>
          <p:nvPr/>
        </p:nvSpPr>
        <p:spPr>
          <a:xfrm>
            <a:off x="28414" y="792097"/>
            <a:ext cx="7591586" cy="461665"/>
          </a:xfrm>
          <a:prstGeom prst="rect">
            <a:avLst/>
          </a:prstGeom>
          <a:noFill/>
        </p:spPr>
        <p:txBody>
          <a:bodyPr wrap="square" rtlCol="0">
            <a:spAutoFit/>
          </a:bodyPr>
          <a:lstStyle/>
          <a:p>
            <a:r>
              <a:rPr lang="en-US" sz="2400" dirty="0" smtClean="0">
                <a:solidFill>
                  <a:srgbClr val="FFFF00"/>
                </a:solidFill>
                <a:latin typeface="Arial Black" pitchFamily="34" charset="0"/>
              </a:rPr>
              <a:t>1Cor.7:8-13 - Three groups mentioned</a:t>
            </a:r>
            <a:endParaRPr lang="en-US" sz="2400" dirty="0">
              <a:solidFill>
                <a:srgbClr val="FFFF00"/>
              </a:solidFill>
              <a:latin typeface="Arial Black" pitchFamily="34" charset="0"/>
            </a:endParaRPr>
          </a:p>
        </p:txBody>
      </p:sp>
      <p:sp>
        <p:nvSpPr>
          <p:cNvPr id="2" name="TextBox 1"/>
          <p:cNvSpPr txBox="1"/>
          <p:nvPr/>
        </p:nvSpPr>
        <p:spPr>
          <a:xfrm>
            <a:off x="631217" y="3179736"/>
            <a:ext cx="7724614" cy="1569660"/>
          </a:xfrm>
          <a:prstGeom prst="rect">
            <a:avLst/>
          </a:prstGeom>
          <a:noFill/>
        </p:spPr>
        <p:txBody>
          <a:bodyPr wrap="square" rtlCol="0">
            <a:spAutoFit/>
          </a:bodyPr>
          <a:lstStyle/>
          <a:p>
            <a:pPr algn="just"/>
            <a:r>
              <a:rPr lang="en-US" sz="2400" b="1" dirty="0" smtClean="0">
                <a:solidFill>
                  <a:srgbClr val="FFFF00"/>
                </a:solidFill>
                <a:latin typeface="Arial Narrow" pitchFamily="34" charset="0"/>
              </a:rPr>
              <a:t>“But </a:t>
            </a:r>
            <a:r>
              <a:rPr lang="en-US" sz="2400" b="1" dirty="0">
                <a:solidFill>
                  <a:srgbClr val="FFFF00"/>
                </a:solidFill>
                <a:latin typeface="Arial Narrow" pitchFamily="34" charset="0"/>
              </a:rPr>
              <a:t>to the married I give instructions, not I, but the Lord, that the wife should </a:t>
            </a:r>
            <a:r>
              <a:rPr lang="en-US" sz="2400" b="1" u="sng" dirty="0">
                <a:solidFill>
                  <a:srgbClr val="FFFF00"/>
                </a:solidFill>
                <a:latin typeface="Arial Narrow" pitchFamily="34" charset="0"/>
              </a:rPr>
              <a:t>not leave</a:t>
            </a:r>
            <a:r>
              <a:rPr lang="en-US" sz="2400" b="1" dirty="0">
                <a:solidFill>
                  <a:srgbClr val="FFFF00"/>
                </a:solidFill>
                <a:latin typeface="Arial Narrow" pitchFamily="34" charset="0"/>
              </a:rPr>
              <a:t> her husband </a:t>
            </a:r>
            <a:r>
              <a:rPr lang="en-US" sz="2000" dirty="0">
                <a:solidFill>
                  <a:prstClr val="white"/>
                </a:solidFill>
                <a:latin typeface="Arial Narrow" pitchFamily="34" charset="0"/>
              </a:rPr>
              <a:t>(but if she does leave, she must remain unmarried, or else be reconciled to her husband),</a:t>
            </a:r>
            <a:r>
              <a:rPr lang="en-US" sz="2400" b="1" dirty="0">
                <a:solidFill>
                  <a:prstClr val="white"/>
                </a:solidFill>
                <a:latin typeface="Arial Narrow" pitchFamily="34" charset="0"/>
              </a:rPr>
              <a:t> </a:t>
            </a:r>
            <a:r>
              <a:rPr lang="en-US" sz="2400" b="1" dirty="0">
                <a:solidFill>
                  <a:srgbClr val="FFFF00"/>
                </a:solidFill>
                <a:latin typeface="Arial Narrow" pitchFamily="34" charset="0"/>
              </a:rPr>
              <a:t>and that the husband should not divorce his wife</a:t>
            </a:r>
            <a:r>
              <a:rPr lang="en-US" sz="2400" b="1" dirty="0" smtClean="0">
                <a:solidFill>
                  <a:srgbClr val="FFFF00"/>
                </a:solidFill>
                <a:latin typeface="Arial Narrow" pitchFamily="34" charset="0"/>
              </a:rPr>
              <a:t>.”</a:t>
            </a:r>
            <a:endParaRPr lang="en-US" sz="2400" b="1" dirty="0">
              <a:solidFill>
                <a:srgbClr val="FFFF00"/>
              </a:solidFill>
              <a:latin typeface="Arial Narrow" pitchFamily="34" charset="0"/>
            </a:endParaRPr>
          </a:p>
        </p:txBody>
      </p:sp>
      <p:sp>
        <p:nvSpPr>
          <p:cNvPr id="4" name="Curved Left Arrow 3"/>
          <p:cNvSpPr/>
          <p:nvPr/>
        </p:nvSpPr>
        <p:spPr>
          <a:xfrm rot="19648280">
            <a:off x="7131225" y="1740932"/>
            <a:ext cx="448368" cy="143046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5" name="TextBox 4"/>
          <p:cNvSpPr txBox="1"/>
          <p:nvPr/>
        </p:nvSpPr>
        <p:spPr>
          <a:xfrm>
            <a:off x="241818" y="4996040"/>
            <a:ext cx="4863581" cy="1200329"/>
          </a:xfrm>
          <a:prstGeom prst="rect">
            <a:avLst/>
          </a:prstGeom>
          <a:noFill/>
        </p:spPr>
        <p:txBody>
          <a:bodyPr wrap="square" rtlCol="0">
            <a:spAutoFit/>
          </a:bodyPr>
          <a:lstStyle/>
          <a:p>
            <a:r>
              <a:rPr lang="en-US" sz="2400" b="1" dirty="0" smtClean="0">
                <a:solidFill>
                  <a:schemeClr val="bg1"/>
                </a:solidFill>
                <a:latin typeface="Arial Black" pitchFamily="34" charset="0"/>
              </a:rPr>
              <a:t>Don’t leave…</a:t>
            </a:r>
          </a:p>
          <a:p>
            <a:pPr algn="ctr"/>
            <a:r>
              <a:rPr lang="en-US" sz="2400" b="1" dirty="0" smtClean="0">
                <a:solidFill>
                  <a:srgbClr val="FFFF66"/>
                </a:solidFill>
                <a:latin typeface="Arial Narrow" pitchFamily="34" charset="0"/>
              </a:rPr>
              <a:t>  </a:t>
            </a:r>
            <a:r>
              <a:rPr lang="en-US" sz="2400" b="1" u="sng" dirty="0" err="1" smtClean="0">
                <a:solidFill>
                  <a:srgbClr val="FFFF66"/>
                </a:solidFill>
                <a:latin typeface="Arial Narrow" pitchFamily="34" charset="0"/>
              </a:rPr>
              <a:t>Grk</a:t>
            </a:r>
            <a:r>
              <a:rPr lang="en-US" sz="2400" b="1" u="sng" dirty="0" smtClean="0">
                <a:solidFill>
                  <a:srgbClr val="FFFF66"/>
                </a:solidFill>
                <a:latin typeface="Arial Narrow" pitchFamily="34" charset="0"/>
              </a:rPr>
              <a:t>. chorizo </a:t>
            </a:r>
            <a:r>
              <a:rPr lang="en-US" sz="2400" b="1" dirty="0" smtClean="0">
                <a:solidFill>
                  <a:srgbClr val="FFFF66"/>
                </a:solidFill>
                <a:latin typeface="Arial Narrow" pitchFamily="34" charset="0"/>
              </a:rPr>
              <a:t>- to separate oneself, to depart from, to go away, to leave</a:t>
            </a:r>
            <a:endParaRPr lang="en-US" sz="2400" b="1" dirty="0">
              <a:solidFill>
                <a:srgbClr val="FFFF66"/>
              </a:solidFill>
              <a:latin typeface="Arial Narrow" pitchFamily="34" charset="0"/>
            </a:endParaRPr>
          </a:p>
        </p:txBody>
      </p:sp>
      <p:sp>
        <p:nvSpPr>
          <p:cNvPr id="7" name="TextBox 6"/>
          <p:cNvSpPr txBox="1"/>
          <p:nvPr/>
        </p:nvSpPr>
        <p:spPr>
          <a:xfrm>
            <a:off x="1524000" y="6196369"/>
            <a:ext cx="1154483" cy="461665"/>
          </a:xfrm>
          <a:prstGeom prst="rect">
            <a:avLst/>
          </a:prstGeom>
          <a:noFill/>
        </p:spPr>
        <p:txBody>
          <a:bodyPr wrap="none" rtlCol="0">
            <a:spAutoFit/>
          </a:bodyPr>
          <a:lstStyle/>
          <a:p>
            <a:r>
              <a:rPr lang="en-US" sz="2400" b="1" dirty="0" smtClean="0">
                <a:solidFill>
                  <a:schemeClr val="bg1"/>
                </a:solidFill>
                <a:latin typeface="Arial Narrow" pitchFamily="34" charset="0"/>
              </a:rPr>
              <a:t>Phlm.15</a:t>
            </a:r>
            <a:endParaRPr lang="en-US" sz="2400" b="1" dirty="0">
              <a:solidFill>
                <a:schemeClr val="bg1"/>
              </a:solidFill>
              <a:latin typeface="Arial Narrow" pitchFamily="34" charset="0"/>
            </a:endParaRPr>
          </a:p>
        </p:txBody>
      </p:sp>
    </p:spTree>
    <p:extLst>
      <p:ext uri="{BB962C8B-B14F-4D97-AF65-F5344CB8AC3E}">
        <p14:creationId xmlns:p14="http://schemas.microsoft.com/office/powerpoint/2010/main" val="40056772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nodeType="clickEffect">
                                  <p:stCondLst>
                                    <p:cond delay="0"/>
                                  </p:stCondLst>
                                  <p:iterate type="lt">
                                    <p:tmPct val="10000"/>
                                  </p:iterate>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5">
                                            <p:txEl>
                                              <p:pRg st="0" end="0"/>
                                            </p:txEl>
                                          </p:spTgt>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fade">
                                      <p:cBhvr>
                                        <p:cTn id="23" dur="500"/>
                                        <p:tgtEl>
                                          <p:spTgt spid="5">
                                            <p:txEl>
                                              <p:pRg st="1" end="1"/>
                                            </p:txEl>
                                          </p:spTgt>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0457" y="22657"/>
            <a:ext cx="9254457"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Black" pitchFamily="34" charset="0"/>
              </a:rPr>
              <a:t>They Remembered His Words</a:t>
            </a:r>
            <a:endParaRPr lang="en-US" sz="4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Black" pitchFamily="34" charset="0"/>
            </a:endParaRPr>
          </a:p>
        </p:txBody>
      </p:sp>
      <p:sp>
        <p:nvSpPr>
          <p:cNvPr id="6" name="TextBox 5"/>
          <p:cNvSpPr txBox="1"/>
          <p:nvPr/>
        </p:nvSpPr>
        <p:spPr>
          <a:xfrm>
            <a:off x="943766" y="3027335"/>
            <a:ext cx="7086600" cy="1129796"/>
          </a:xfrm>
          <a:prstGeom prst="rect">
            <a:avLst/>
          </a:prstGeom>
          <a:noFill/>
        </p:spPr>
        <p:txBody>
          <a:bodyPr wrap="square" rtlCol="0">
            <a:spAutoFit/>
          </a:bodyPr>
          <a:lstStyle/>
          <a:p>
            <a:pPr>
              <a:lnSpc>
                <a:spcPct val="150000"/>
              </a:lnSpc>
            </a:pPr>
            <a:r>
              <a:rPr lang="en-US" sz="2400" b="1" dirty="0" smtClean="0">
                <a:solidFill>
                  <a:prstClr val="white"/>
                </a:solidFill>
                <a:latin typeface="Arial Narrow" pitchFamily="34" charset="0"/>
              </a:rPr>
              <a:t>1Jn.2:1-2 - Don’t sin, but if you do….</a:t>
            </a:r>
          </a:p>
          <a:p>
            <a:pPr>
              <a:lnSpc>
                <a:spcPct val="150000"/>
              </a:lnSpc>
            </a:pPr>
            <a:r>
              <a:rPr lang="en-US" sz="2400" b="1" dirty="0" smtClean="0">
                <a:solidFill>
                  <a:prstClr val="white"/>
                </a:solidFill>
                <a:latin typeface="Arial Narrow" pitchFamily="34" charset="0"/>
              </a:rPr>
              <a:t>1Cor.7:10-11 - Don’t leave / separate, but if you do…</a:t>
            </a:r>
          </a:p>
        </p:txBody>
      </p:sp>
      <p:sp>
        <p:nvSpPr>
          <p:cNvPr id="9" name="TextBox 8"/>
          <p:cNvSpPr txBox="1"/>
          <p:nvPr/>
        </p:nvSpPr>
        <p:spPr>
          <a:xfrm>
            <a:off x="28414" y="792097"/>
            <a:ext cx="7591586" cy="461665"/>
          </a:xfrm>
          <a:prstGeom prst="rect">
            <a:avLst/>
          </a:prstGeom>
          <a:noFill/>
        </p:spPr>
        <p:txBody>
          <a:bodyPr wrap="square" rtlCol="0">
            <a:spAutoFit/>
          </a:bodyPr>
          <a:lstStyle/>
          <a:p>
            <a:r>
              <a:rPr lang="en-US" sz="2400" dirty="0" smtClean="0">
                <a:solidFill>
                  <a:srgbClr val="FFFF00"/>
                </a:solidFill>
                <a:latin typeface="Arial Black" pitchFamily="34" charset="0"/>
              </a:rPr>
              <a:t>1Cor.7:11 - Parenthetical statement?</a:t>
            </a:r>
            <a:endParaRPr lang="en-US" sz="2400" dirty="0">
              <a:solidFill>
                <a:srgbClr val="FFFF00"/>
              </a:solidFill>
              <a:latin typeface="Arial Black" pitchFamily="34" charset="0"/>
            </a:endParaRPr>
          </a:p>
        </p:txBody>
      </p:sp>
      <p:sp>
        <p:nvSpPr>
          <p:cNvPr id="2" name="TextBox 1"/>
          <p:cNvSpPr txBox="1"/>
          <p:nvPr/>
        </p:nvSpPr>
        <p:spPr>
          <a:xfrm>
            <a:off x="392624" y="1253762"/>
            <a:ext cx="7724614" cy="1569660"/>
          </a:xfrm>
          <a:prstGeom prst="rect">
            <a:avLst/>
          </a:prstGeom>
          <a:noFill/>
        </p:spPr>
        <p:txBody>
          <a:bodyPr wrap="square" rtlCol="0">
            <a:spAutoFit/>
          </a:bodyPr>
          <a:lstStyle/>
          <a:p>
            <a:pPr algn="just"/>
            <a:r>
              <a:rPr lang="en-US" sz="2400" dirty="0" smtClean="0">
                <a:solidFill>
                  <a:srgbClr val="FFFF00"/>
                </a:solidFill>
                <a:latin typeface="Arial Narrow" pitchFamily="34" charset="0"/>
              </a:rPr>
              <a:t>“But </a:t>
            </a:r>
            <a:r>
              <a:rPr lang="en-US" sz="2400" dirty="0">
                <a:solidFill>
                  <a:srgbClr val="FFFF00"/>
                </a:solidFill>
                <a:latin typeface="Arial Narrow" pitchFamily="34" charset="0"/>
              </a:rPr>
              <a:t>to the married I give instructions, not I, but the Lord, that the wife should </a:t>
            </a:r>
            <a:r>
              <a:rPr lang="en-US" sz="2400" u="sng" dirty="0">
                <a:solidFill>
                  <a:srgbClr val="FFFF00"/>
                </a:solidFill>
                <a:latin typeface="Arial Narrow" pitchFamily="34" charset="0"/>
              </a:rPr>
              <a:t>not leave</a:t>
            </a:r>
            <a:r>
              <a:rPr lang="en-US" sz="2400" dirty="0">
                <a:solidFill>
                  <a:srgbClr val="FFFF00"/>
                </a:solidFill>
                <a:latin typeface="Arial Narrow" pitchFamily="34" charset="0"/>
              </a:rPr>
              <a:t> her husband </a:t>
            </a:r>
            <a:r>
              <a:rPr lang="en-US" sz="2400" b="1" dirty="0">
                <a:solidFill>
                  <a:prstClr val="white"/>
                </a:solidFill>
                <a:latin typeface="Arial Narrow" pitchFamily="34" charset="0"/>
              </a:rPr>
              <a:t>(but if she does leave, she must remain unmarried, or else be reconciled to her husband), </a:t>
            </a:r>
            <a:r>
              <a:rPr lang="en-US" sz="2400" dirty="0">
                <a:solidFill>
                  <a:srgbClr val="FFFF00"/>
                </a:solidFill>
                <a:latin typeface="Arial Narrow" pitchFamily="34" charset="0"/>
              </a:rPr>
              <a:t>and that the husband should not divorce his wife</a:t>
            </a:r>
            <a:r>
              <a:rPr lang="en-US" sz="2400" dirty="0" smtClean="0">
                <a:solidFill>
                  <a:srgbClr val="FFFF00"/>
                </a:solidFill>
                <a:latin typeface="Arial Narrow" pitchFamily="34" charset="0"/>
              </a:rPr>
              <a:t>.”</a:t>
            </a:r>
            <a:endParaRPr lang="en-US" sz="2400" dirty="0">
              <a:solidFill>
                <a:srgbClr val="FFFF00"/>
              </a:solidFill>
              <a:latin typeface="Arial Narrow" pitchFamily="34" charset="0"/>
            </a:endParaRPr>
          </a:p>
        </p:txBody>
      </p:sp>
    </p:spTree>
    <p:extLst>
      <p:ext uri="{BB962C8B-B14F-4D97-AF65-F5344CB8AC3E}">
        <p14:creationId xmlns:p14="http://schemas.microsoft.com/office/powerpoint/2010/main" val="23301518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nodeType="clickEffect">
                                  <p:stCondLst>
                                    <p:cond delay="0"/>
                                  </p:stCondLst>
                                  <p:iterate type="lt">
                                    <p:tmPct val="10000"/>
                                  </p:iterate>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nodeType="clickEffect">
                                  <p:stCondLst>
                                    <p:cond delay="0"/>
                                  </p:stCondLst>
                                  <p:iterate type="lt">
                                    <p:tmPct val="10000"/>
                                  </p:iterate>
                                  <p:childTnLst>
                                    <p:set>
                                      <p:cBhvr>
                                        <p:cTn id="23" dur="1" fill="hold">
                                          <p:stCondLst>
                                            <p:cond delay="0"/>
                                          </p:stCondLst>
                                        </p:cTn>
                                        <p:tgtEl>
                                          <p:spTgt spid="6">
                                            <p:txEl>
                                              <p:pRg st="1" end="1"/>
                                            </p:txEl>
                                          </p:spTgt>
                                        </p:tgtEl>
                                        <p:attrNameLst>
                                          <p:attrName>style.visibility</p:attrName>
                                        </p:attrNameLst>
                                      </p:cBhvr>
                                      <p:to>
                                        <p:strVal val="visible"/>
                                      </p:to>
                                    </p:set>
                                    <p:anim calcmode="lin" valueType="num">
                                      <p:cBhvr>
                                        <p:cTn id="24" dur="500" fill="hold"/>
                                        <p:tgtEl>
                                          <p:spTgt spid="6">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6">
                                            <p:txEl>
                                              <p:pRg st="1" end="1"/>
                                            </p:txEl>
                                          </p:spTgt>
                                        </p:tgtEl>
                                        <p:attrNameLst>
                                          <p:attrName>ppt_y</p:attrName>
                                        </p:attrNameLst>
                                      </p:cBhvr>
                                      <p:tavLst>
                                        <p:tav tm="0">
                                          <p:val>
                                            <p:strVal val="#ppt_y"/>
                                          </p:val>
                                        </p:tav>
                                        <p:tav tm="100000">
                                          <p:val>
                                            <p:strVal val="#ppt_y"/>
                                          </p:val>
                                        </p:tav>
                                      </p:tavLst>
                                    </p:anim>
                                    <p:anim calcmode="lin" valueType="num">
                                      <p:cBhvr>
                                        <p:cTn id="26" dur="500" fill="hold"/>
                                        <p:tgtEl>
                                          <p:spTgt spid="6">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6">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0457" y="22657"/>
            <a:ext cx="9254457"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Black" pitchFamily="34" charset="0"/>
              </a:rPr>
              <a:t>They Remembered His Words</a:t>
            </a:r>
            <a:endParaRPr lang="en-US" sz="4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Black" pitchFamily="34" charset="0"/>
            </a:endParaRPr>
          </a:p>
        </p:txBody>
      </p:sp>
      <p:sp>
        <p:nvSpPr>
          <p:cNvPr id="6" name="TextBox 5"/>
          <p:cNvSpPr txBox="1"/>
          <p:nvPr/>
        </p:nvSpPr>
        <p:spPr>
          <a:xfrm>
            <a:off x="632848" y="3632529"/>
            <a:ext cx="3161654" cy="2862322"/>
          </a:xfrm>
          <a:prstGeom prst="rect">
            <a:avLst/>
          </a:prstGeom>
          <a:noFill/>
        </p:spPr>
        <p:txBody>
          <a:bodyPr wrap="square" rtlCol="0">
            <a:spAutoFit/>
          </a:bodyPr>
          <a:lstStyle/>
          <a:p>
            <a:pPr>
              <a:lnSpc>
                <a:spcPct val="150000"/>
              </a:lnSpc>
            </a:pPr>
            <a:r>
              <a:rPr lang="en-US" sz="2400" b="1" dirty="0" smtClean="0">
                <a:solidFill>
                  <a:prstClr val="white"/>
                </a:solidFill>
                <a:latin typeface="Arial Narrow" pitchFamily="34" charset="0"/>
              </a:rPr>
              <a:t>Rom.7:2 still applies!</a:t>
            </a:r>
          </a:p>
          <a:p>
            <a:pPr>
              <a:lnSpc>
                <a:spcPct val="150000"/>
              </a:lnSpc>
            </a:pPr>
            <a:r>
              <a:rPr lang="en-US" sz="2400" b="1" dirty="0" smtClean="0">
                <a:solidFill>
                  <a:prstClr val="white"/>
                </a:solidFill>
                <a:latin typeface="Arial Narrow" pitchFamily="34" charset="0"/>
              </a:rPr>
              <a:t>1Cor.7:3-4 still applies!</a:t>
            </a:r>
          </a:p>
          <a:p>
            <a:pPr>
              <a:lnSpc>
                <a:spcPct val="150000"/>
              </a:lnSpc>
            </a:pPr>
            <a:r>
              <a:rPr lang="en-US" sz="2400" b="1" dirty="0" smtClean="0">
                <a:solidFill>
                  <a:prstClr val="white"/>
                </a:solidFill>
                <a:latin typeface="Arial Narrow" pitchFamily="34" charset="0"/>
              </a:rPr>
              <a:t>Mt.19:6 still applies</a:t>
            </a:r>
          </a:p>
          <a:p>
            <a:pPr>
              <a:lnSpc>
                <a:spcPct val="150000"/>
              </a:lnSpc>
            </a:pPr>
            <a:r>
              <a:rPr lang="en-US" sz="2400" b="1" dirty="0" smtClean="0">
                <a:solidFill>
                  <a:prstClr val="white"/>
                </a:solidFill>
                <a:latin typeface="Arial Narrow" pitchFamily="34" charset="0"/>
              </a:rPr>
              <a:t>1Pet.3:1-2 still applies!</a:t>
            </a:r>
          </a:p>
          <a:p>
            <a:pPr>
              <a:lnSpc>
                <a:spcPct val="150000"/>
              </a:lnSpc>
            </a:pPr>
            <a:r>
              <a:rPr lang="en-US" sz="2400" b="1" dirty="0" smtClean="0">
                <a:solidFill>
                  <a:prstClr val="white"/>
                </a:solidFill>
                <a:latin typeface="Arial Narrow" pitchFamily="34" charset="0"/>
              </a:rPr>
              <a:t>1Cor.7:10 still applies!</a:t>
            </a:r>
          </a:p>
        </p:txBody>
      </p:sp>
      <p:sp>
        <p:nvSpPr>
          <p:cNvPr id="9" name="TextBox 8"/>
          <p:cNvSpPr txBox="1"/>
          <p:nvPr/>
        </p:nvSpPr>
        <p:spPr>
          <a:xfrm>
            <a:off x="28414" y="792097"/>
            <a:ext cx="7591586" cy="461665"/>
          </a:xfrm>
          <a:prstGeom prst="rect">
            <a:avLst/>
          </a:prstGeom>
          <a:noFill/>
        </p:spPr>
        <p:txBody>
          <a:bodyPr wrap="square" rtlCol="0">
            <a:spAutoFit/>
          </a:bodyPr>
          <a:lstStyle/>
          <a:p>
            <a:r>
              <a:rPr lang="en-US" sz="2400" dirty="0" smtClean="0">
                <a:solidFill>
                  <a:srgbClr val="FFFF00"/>
                </a:solidFill>
                <a:latin typeface="Arial Black" pitchFamily="34" charset="0"/>
              </a:rPr>
              <a:t>1Cor.7:11 - Parenthetical statement?</a:t>
            </a:r>
            <a:endParaRPr lang="en-US" sz="2400" dirty="0">
              <a:solidFill>
                <a:srgbClr val="FFFF00"/>
              </a:solidFill>
              <a:latin typeface="Arial Black" pitchFamily="34" charset="0"/>
            </a:endParaRPr>
          </a:p>
        </p:txBody>
      </p:sp>
      <p:sp>
        <p:nvSpPr>
          <p:cNvPr id="2" name="TextBox 1"/>
          <p:cNvSpPr txBox="1"/>
          <p:nvPr/>
        </p:nvSpPr>
        <p:spPr>
          <a:xfrm>
            <a:off x="392624" y="1253762"/>
            <a:ext cx="7724614" cy="1569660"/>
          </a:xfrm>
          <a:prstGeom prst="rect">
            <a:avLst/>
          </a:prstGeom>
          <a:noFill/>
        </p:spPr>
        <p:txBody>
          <a:bodyPr wrap="square" rtlCol="0">
            <a:spAutoFit/>
          </a:bodyPr>
          <a:lstStyle/>
          <a:p>
            <a:pPr algn="just"/>
            <a:r>
              <a:rPr lang="en-US" sz="2400" dirty="0" smtClean="0">
                <a:solidFill>
                  <a:srgbClr val="FFFF00"/>
                </a:solidFill>
                <a:latin typeface="Arial Narrow" pitchFamily="34" charset="0"/>
              </a:rPr>
              <a:t>“But </a:t>
            </a:r>
            <a:r>
              <a:rPr lang="en-US" sz="2400" dirty="0">
                <a:solidFill>
                  <a:srgbClr val="FFFF00"/>
                </a:solidFill>
                <a:latin typeface="Arial Narrow" pitchFamily="34" charset="0"/>
              </a:rPr>
              <a:t>to the married I give instructions, not I, but the Lord, that the wife should </a:t>
            </a:r>
            <a:r>
              <a:rPr lang="en-US" sz="2400" u="sng" dirty="0">
                <a:solidFill>
                  <a:srgbClr val="FFFF00"/>
                </a:solidFill>
                <a:latin typeface="Arial Narrow" pitchFamily="34" charset="0"/>
              </a:rPr>
              <a:t>not leave</a:t>
            </a:r>
            <a:r>
              <a:rPr lang="en-US" sz="2400" dirty="0">
                <a:solidFill>
                  <a:srgbClr val="FFFF00"/>
                </a:solidFill>
                <a:latin typeface="Arial Narrow" pitchFamily="34" charset="0"/>
              </a:rPr>
              <a:t> her husband </a:t>
            </a:r>
            <a:r>
              <a:rPr lang="en-US" sz="2400" b="1" dirty="0">
                <a:solidFill>
                  <a:prstClr val="white"/>
                </a:solidFill>
                <a:latin typeface="Arial Narrow" pitchFamily="34" charset="0"/>
              </a:rPr>
              <a:t>(but if she does leave, she must remain unmarried, or else be reconciled to her husband), </a:t>
            </a:r>
            <a:r>
              <a:rPr lang="en-US" sz="2400" dirty="0">
                <a:solidFill>
                  <a:srgbClr val="FFFF00"/>
                </a:solidFill>
                <a:latin typeface="Arial Narrow" pitchFamily="34" charset="0"/>
              </a:rPr>
              <a:t>and that the husband should not divorce his wife</a:t>
            </a:r>
            <a:r>
              <a:rPr lang="en-US" sz="2400" dirty="0" smtClean="0">
                <a:solidFill>
                  <a:srgbClr val="FFFF00"/>
                </a:solidFill>
                <a:latin typeface="Arial Narrow" pitchFamily="34" charset="0"/>
              </a:rPr>
              <a:t>.”</a:t>
            </a:r>
            <a:endParaRPr lang="en-US" sz="2400" dirty="0">
              <a:solidFill>
                <a:srgbClr val="FFFF00"/>
              </a:solidFill>
              <a:latin typeface="Arial Narrow" pitchFamily="34" charset="0"/>
            </a:endParaRPr>
          </a:p>
        </p:txBody>
      </p:sp>
      <p:sp>
        <p:nvSpPr>
          <p:cNvPr id="5" name="TextBox 4"/>
          <p:cNvSpPr txBox="1"/>
          <p:nvPr/>
        </p:nvSpPr>
        <p:spPr>
          <a:xfrm>
            <a:off x="1143000" y="2886853"/>
            <a:ext cx="4800600" cy="830997"/>
          </a:xfrm>
          <a:prstGeom prst="rect">
            <a:avLst/>
          </a:prstGeom>
          <a:noFill/>
        </p:spPr>
        <p:txBody>
          <a:bodyPr wrap="square" rtlCol="0">
            <a:spAutoFit/>
          </a:bodyPr>
          <a:lstStyle/>
          <a:p>
            <a:pPr algn="ctr"/>
            <a:r>
              <a:rPr lang="en-US" sz="2400" b="1" dirty="0" smtClean="0">
                <a:solidFill>
                  <a:prstClr val="white"/>
                </a:solidFill>
                <a:latin typeface="Arial Black" pitchFamily="34" charset="0"/>
              </a:rPr>
              <a:t>Repentance demands reconciliation!</a:t>
            </a:r>
            <a:endParaRPr lang="en-US" sz="2400" b="1" dirty="0">
              <a:solidFill>
                <a:srgbClr val="FFFF66"/>
              </a:solidFill>
              <a:latin typeface="Arial Narrow" pitchFamily="34" charset="0"/>
            </a:endParaRPr>
          </a:p>
        </p:txBody>
      </p:sp>
      <p:sp>
        <p:nvSpPr>
          <p:cNvPr id="4" name="TextBox 3"/>
          <p:cNvSpPr txBox="1"/>
          <p:nvPr/>
        </p:nvSpPr>
        <p:spPr>
          <a:xfrm rot="20945534">
            <a:off x="4570561" y="3196913"/>
            <a:ext cx="4038600" cy="954107"/>
          </a:xfrm>
          <a:prstGeom prst="rect">
            <a:avLst/>
          </a:prstGeom>
          <a:solidFill>
            <a:schemeClr val="bg1"/>
          </a:solidFill>
          <a:ln w="66675">
            <a:solidFill>
              <a:schemeClr val="accent1"/>
            </a:solidFill>
          </a:ln>
        </p:spPr>
        <p:txBody>
          <a:bodyPr wrap="square" rtlCol="0">
            <a:spAutoFit/>
          </a:bodyPr>
          <a:lstStyle/>
          <a:p>
            <a:pPr algn="ctr"/>
            <a:r>
              <a:rPr lang="en-US" sz="2800" b="1" dirty="0" smtClean="0">
                <a:solidFill>
                  <a:srgbClr val="000066"/>
                </a:solidFill>
                <a:latin typeface="Arial Narrow" pitchFamily="34" charset="0"/>
              </a:rPr>
              <a:t>Let no man put asunder what God has joined !!!!!!!</a:t>
            </a:r>
            <a:endParaRPr lang="en-US" sz="2800" b="1" dirty="0">
              <a:solidFill>
                <a:srgbClr val="000066"/>
              </a:solidFill>
              <a:latin typeface="Arial Narrow" pitchFamily="34" charset="0"/>
            </a:endParaRPr>
          </a:p>
        </p:txBody>
      </p:sp>
      <p:sp>
        <p:nvSpPr>
          <p:cNvPr id="7" name="Right Arrow 6"/>
          <p:cNvSpPr/>
          <p:nvPr/>
        </p:nvSpPr>
        <p:spPr>
          <a:xfrm rot="18633491">
            <a:off x="579965" y="258110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47663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cBhvr>
                                        <p:cTn id="16"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18"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6">
                                            <p:txEl>
                                              <p:pRg st="0" end="0"/>
                                            </p:txEl>
                                          </p:spTgt>
                                        </p:tgtEl>
                                      </p:cBhvr>
                                    </p:animEffect>
                                  </p:childTnLst>
                                </p:cTn>
                              </p:par>
                            </p:childTnLst>
                          </p:cTn>
                        </p:par>
                        <p:par>
                          <p:cTn id="21" fill="hold">
                            <p:stCondLst>
                              <p:cond delay="1450"/>
                            </p:stCondLst>
                            <p:childTnLst>
                              <p:par>
                                <p:cTn id="22" presetID="41" presetClass="entr" presetSubtype="0" fill="hold" nodeType="afterEffect">
                                  <p:stCondLst>
                                    <p:cond delay="0"/>
                                  </p:stCondLst>
                                  <p:iterate type="lt">
                                    <p:tmPct val="10000"/>
                                  </p:iterate>
                                  <p:childTnLst>
                                    <p:set>
                                      <p:cBhvr>
                                        <p:cTn id="23" dur="1" fill="hold">
                                          <p:stCondLst>
                                            <p:cond delay="0"/>
                                          </p:stCondLst>
                                        </p:cTn>
                                        <p:tgtEl>
                                          <p:spTgt spid="6">
                                            <p:txEl>
                                              <p:pRg st="1" end="1"/>
                                            </p:txEl>
                                          </p:spTgt>
                                        </p:tgtEl>
                                        <p:attrNameLst>
                                          <p:attrName>style.visibility</p:attrName>
                                        </p:attrNameLst>
                                      </p:cBhvr>
                                      <p:to>
                                        <p:strVal val="visible"/>
                                      </p:to>
                                    </p:set>
                                    <p:anim calcmode="lin" valueType="num">
                                      <p:cBhvr>
                                        <p:cTn id="24" dur="500" fill="hold"/>
                                        <p:tgtEl>
                                          <p:spTgt spid="6">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6">
                                            <p:txEl>
                                              <p:pRg st="1" end="1"/>
                                            </p:txEl>
                                          </p:spTgt>
                                        </p:tgtEl>
                                        <p:attrNameLst>
                                          <p:attrName>ppt_y</p:attrName>
                                        </p:attrNameLst>
                                      </p:cBhvr>
                                      <p:tavLst>
                                        <p:tav tm="0">
                                          <p:val>
                                            <p:strVal val="#ppt_y"/>
                                          </p:val>
                                        </p:tav>
                                        <p:tav tm="100000">
                                          <p:val>
                                            <p:strVal val="#ppt_y"/>
                                          </p:val>
                                        </p:tav>
                                      </p:tavLst>
                                    </p:anim>
                                    <p:anim calcmode="lin" valueType="num">
                                      <p:cBhvr>
                                        <p:cTn id="26" dur="500" fill="hold"/>
                                        <p:tgtEl>
                                          <p:spTgt spid="6">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6">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6">
                                            <p:txEl>
                                              <p:pRg st="1" end="1"/>
                                            </p:txEl>
                                          </p:spTgt>
                                        </p:tgtEl>
                                      </p:cBhvr>
                                    </p:animEffect>
                                  </p:childTnLst>
                                </p:cTn>
                              </p:par>
                            </p:childTnLst>
                          </p:cTn>
                        </p:par>
                        <p:par>
                          <p:cTn id="29" fill="hold">
                            <p:stCondLst>
                              <p:cond delay="3050"/>
                            </p:stCondLst>
                            <p:childTnLst>
                              <p:par>
                                <p:cTn id="30" presetID="41" presetClass="entr" presetSubtype="0" fill="hold" nodeType="afterEffect">
                                  <p:stCondLst>
                                    <p:cond delay="0"/>
                                  </p:stCondLst>
                                  <p:iterate type="lt">
                                    <p:tmPct val="10000"/>
                                  </p:iterate>
                                  <p:childTnLst>
                                    <p:set>
                                      <p:cBhvr>
                                        <p:cTn id="31" dur="1" fill="hold">
                                          <p:stCondLst>
                                            <p:cond delay="0"/>
                                          </p:stCondLst>
                                        </p:cTn>
                                        <p:tgtEl>
                                          <p:spTgt spid="6">
                                            <p:txEl>
                                              <p:pRg st="2" end="2"/>
                                            </p:txEl>
                                          </p:spTgt>
                                        </p:tgtEl>
                                        <p:attrNameLst>
                                          <p:attrName>style.visibility</p:attrName>
                                        </p:attrNameLst>
                                      </p:cBhvr>
                                      <p:to>
                                        <p:strVal val="visible"/>
                                      </p:to>
                                    </p:set>
                                    <p:anim calcmode="lin" valueType="num">
                                      <p:cBhvr>
                                        <p:cTn id="32" dur="500" fill="hold"/>
                                        <p:tgtEl>
                                          <p:spTgt spid="6">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6">
                                            <p:txEl>
                                              <p:pRg st="2" end="2"/>
                                            </p:txEl>
                                          </p:spTgt>
                                        </p:tgtEl>
                                        <p:attrNameLst>
                                          <p:attrName>ppt_y</p:attrName>
                                        </p:attrNameLst>
                                      </p:cBhvr>
                                      <p:tavLst>
                                        <p:tav tm="0">
                                          <p:val>
                                            <p:strVal val="#ppt_y"/>
                                          </p:val>
                                        </p:tav>
                                        <p:tav tm="100000">
                                          <p:val>
                                            <p:strVal val="#ppt_y"/>
                                          </p:val>
                                        </p:tav>
                                      </p:tavLst>
                                    </p:anim>
                                    <p:anim calcmode="lin" valueType="num">
                                      <p:cBhvr>
                                        <p:cTn id="34" dur="500" fill="hold"/>
                                        <p:tgtEl>
                                          <p:spTgt spid="6">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6">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6">
                                            <p:txEl>
                                              <p:pRg st="2" end="2"/>
                                            </p:txEl>
                                          </p:spTgt>
                                        </p:tgtEl>
                                      </p:cBhvr>
                                    </p:animEffect>
                                  </p:childTnLst>
                                </p:cTn>
                              </p:par>
                            </p:childTnLst>
                          </p:cTn>
                        </p:par>
                        <p:par>
                          <p:cTn id="37" fill="hold">
                            <p:stCondLst>
                              <p:cond delay="4450"/>
                            </p:stCondLst>
                            <p:childTnLst>
                              <p:par>
                                <p:cTn id="38" presetID="41" presetClass="entr" presetSubtype="0" fill="hold" nodeType="afterEffect">
                                  <p:stCondLst>
                                    <p:cond delay="0"/>
                                  </p:stCondLst>
                                  <p:iterate type="lt">
                                    <p:tmPct val="10000"/>
                                  </p:iterate>
                                  <p:childTnLst>
                                    <p:set>
                                      <p:cBhvr>
                                        <p:cTn id="39" dur="1" fill="hold">
                                          <p:stCondLst>
                                            <p:cond delay="0"/>
                                          </p:stCondLst>
                                        </p:cTn>
                                        <p:tgtEl>
                                          <p:spTgt spid="6">
                                            <p:txEl>
                                              <p:pRg st="3" end="3"/>
                                            </p:txEl>
                                          </p:spTgt>
                                        </p:tgtEl>
                                        <p:attrNameLst>
                                          <p:attrName>style.visibility</p:attrName>
                                        </p:attrNameLst>
                                      </p:cBhvr>
                                      <p:to>
                                        <p:strVal val="visible"/>
                                      </p:to>
                                    </p:set>
                                    <p:anim calcmode="lin" valueType="num">
                                      <p:cBhvr>
                                        <p:cTn id="40" dur="500" fill="hold"/>
                                        <p:tgtEl>
                                          <p:spTgt spid="6">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6">
                                            <p:txEl>
                                              <p:pRg st="3" end="3"/>
                                            </p:txEl>
                                          </p:spTgt>
                                        </p:tgtEl>
                                        <p:attrNameLst>
                                          <p:attrName>ppt_y</p:attrName>
                                        </p:attrNameLst>
                                      </p:cBhvr>
                                      <p:tavLst>
                                        <p:tav tm="0">
                                          <p:val>
                                            <p:strVal val="#ppt_y"/>
                                          </p:val>
                                        </p:tav>
                                        <p:tav tm="100000">
                                          <p:val>
                                            <p:strVal val="#ppt_y"/>
                                          </p:val>
                                        </p:tav>
                                      </p:tavLst>
                                    </p:anim>
                                    <p:anim calcmode="lin" valueType="num">
                                      <p:cBhvr>
                                        <p:cTn id="42" dur="500" fill="hold"/>
                                        <p:tgtEl>
                                          <p:spTgt spid="6">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6">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6">
                                            <p:txEl>
                                              <p:pRg st="3" end="3"/>
                                            </p:txEl>
                                          </p:spTgt>
                                        </p:tgtEl>
                                      </p:cBhvr>
                                    </p:animEffect>
                                  </p:childTnLst>
                                </p:cTn>
                              </p:par>
                            </p:childTnLst>
                          </p:cTn>
                        </p:par>
                        <p:par>
                          <p:cTn id="45" fill="hold">
                            <p:stCondLst>
                              <p:cond delay="6050"/>
                            </p:stCondLst>
                            <p:childTnLst>
                              <p:par>
                                <p:cTn id="46" presetID="41" presetClass="entr" presetSubtype="0" fill="hold" nodeType="afterEffect">
                                  <p:stCondLst>
                                    <p:cond delay="0"/>
                                  </p:stCondLst>
                                  <p:iterate type="lt">
                                    <p:tmPct val="10000"/>
                                  </p:iterate>
                                  <p:childTnLst>
                                    <p:set>
                                      <p:cBhvr>
                                        <p:cTn id="47" dur="1" fill="hold">
                                          <p:stCondLst>
                                            <p:cond delay="0"/>
                                          </p:stCondLst>
                                        </p:cTn>
                                        <p:tgtEl>
                                          <p:spTgt spid="6">
                                            <p:txEl>
                                              <p:pRg st="4" end="4"/>
                                            </p:txEl>
                                          </p:spTgt>
                                        </p:tgtEl>
                                        <p:attrNameLst>
                                          <p:attrName>style.visibility</p:attrName>
                                        </p:attrNameLst>
                                      </p:cBhvr>
                                      <p:to>
                                        <p:strVal val="visible"/>
                                      </p:to>
                                    </p:set>
                                    <p:anim calcmode="lin" valueType="num">
                                      <p:cBhvr>
                                        <p:cTn id="48" dur="500" fill="hold"/>
                                        <p:tgtEl>
                                          <p:spTgt spid="6">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6">
                                            <p:txEl>
                                              <p:pRg st="4" end="4"/>
                                            </p:txEl>
                                          </p:spTgt>
                                        </p:tgtEl>
                                        <p:attrNameLst>
                                          <p:attrName>ppt_y</p:attrName>
                                        </p:attrNameLst>
                                      </p:cBhvr>
                                      <p:tavLst>
                                        <p:tav tm="0">
                                          <p:val>
                                            <p:strVal val="#ppt_y"/>
                                          </p:val>
                                        </p:tav>
                                        <p:tav tm="100000">
                                          <p:val>
                                            <p:strVal val="#ppt_y"/>
                                          </p:val>
                                        </p:tav>
                                      </p:tavLst>
                                    </p:anim>
                                    <p:anim calcmode="lin" valueType="num">
                                      <p:cBhvr>
                                        <p:cTn id="50" dur="500" fill="hold"/>
                                        <p:tgtEl>
                                          <p:spTgt spid="6">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6">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6">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wipe(down)">
                                      <p:cBhvr>
                                        <p:cTn id="57" dur="580">
                                          <p:stCondLst>
                                            <p:cond delay="0"/>
                                          </p:stCondLst>
                                        </p:cTn>
                                        <p:tgtEl>
                                          <p:spTgt spid="4"/>
                                        </p:tgtEl>
                                      </p:cBhvr>
                                    </p:animEffect>
                                    <p:anim calcmode="lin" valueType="num">
                                      <p:cBhvr>
                                        <p:cTn id="5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63" dur="26">
                                          <p:stCondLst>
                                            <p:cond delay="650"/>
                                          </p:stCondLst>
                                        </p:cTn>
                                        <p:tgtEl>
                                          <p:spTgt spid="4"/>
                                        </p:tgtEl>
                                      </p:cBhvr>
                                      <p:to x="100000" y="60000"/>
                                    </p:animScale>
                                    <p:animScale>
                                      <p:cBhvr>
                                        <p:cTn id="64" dur="166" decel="50000">
                                          <p:stCondLst>
                                            <p:cond delay="676"/>
                                          </p:stCondLst>
                                        </p:cTn>
                                        <p:tgtEl>
                                          <p:spTgt spid="4"/>
                                        </p:tgtEl>
                                      </p:cBhvr>
                                      <p:to x="100000" y="100000"/>
                                    </p:animScale>
                                    <p:animScale>
                                      <p:cBhvr>
                                        <p:cTn id="65" dur="26">
                                          <p:stCondLst>
                                            <p:cond delay="1312"/>
                                          </p:stCondLst>
                                        </p:cTn>
                                        <p:tgtEl>
                                          <p:spTgt spid="4"/>
                                        </p:tgtEl>
                                      </p:cBhvr>
                                      <p:to x="100000" y="80000"/>
                                    </p:animScale>
                                    <p:animScale>
                                      <p:cBhvr>
                                        <p:cTn id="66" dur="166" decel="50000">
                                          <p:stCondLst>
                                            <p:cond delay="1338"/>
                                          </p:stCondLst>
                                        </p:cTn>
                                        <p:tgtEl>
                                          <p:spTgt spid="4"/>
                                        </p:tgtEl>
                                      </p:cBhvr>
                                      <p:to x="100000" y="100000"/>
                                    </p:animScale>
                                    <p:animScale>
                                      <p:cBhvr>
                                        <p:cTn id="67" dur="26">
                                          <p:stCondLst>
                                            <p:cond delay="1642"/>
                                          </p:stCondLst>
                                        </p:cTn>
                                        <p:tgtEl>
                                          <p:spTgt spid="4"/>
                                        </p:tgtEl>
                                      </p:cBhvr>
                                      <p:to x="100000" y="90000"/>
                                    </p:animScale>
                                    <p:animScale>
                                      <p:cBhvr>
                                        <p:cTn id="68" dur="166" decel="50000">
                                          <p:stCondLst>
                                            <p:cond delay="1668"/>
                                          </p:stCondLst>
                                        </p:cTn>
                                        <p:tgtEl>
                                          <p:spTgt spid="4"/>
                                        </p:tgtEl>
                                      </p:cBhvr>
                                      <p:to x="100000" y="100000"/>
                                    </p:animScale>
                                    <p:animScale>
                                      <p:cBhvr>
                                        <p:cTn id="69" dur="26">
                                          <p:stCondLst>
                                            <p:cond delay="1808"/>
                                          </p:stCondLst>
                                        </p:cTn>
                                        <p:tgtEl>
                                          <p:spTgt spid="4"/>
                                        </p:tgtEl>
                                      </p:cBhvr>
                                      <p:to x="100000" y="95000"/>
                                    </p:animScale>
                                    <p:animScale>
                                      <p:cBhvr>
                                        <p:cTn id="70" dur="166" decel="50000">
                                          <p:stCondLst>
                                            <p:cond delay="1834"/>
                                          </p:stCondLst>
                                        </p:cTn>
                                        <p:tgtEl>
                                          <p:spTgt spid="4"/>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5" presetClass="entr" presetSubtype="0" fill="hold" grpId="0" nodeType="clickEffect">
                                  <p:stCondLst>
                                    <p:cond delay="0"/>
                                  </p:stCondLst>
                                  <p:childTnLst>
                                    <p:set>
                                      <p:cBhvr>
                                        <p:cTn id="74" dur="1" fill="hold">
                                          <p:stCondLst>
                                            <p:cond delay="0"/>
                                          </p:stCondLst>
                                        </p:cTn>
                                        <p:tgtEl>
                                          <p:spTgt spid="7"/>
                                        </p:tgtEl>
                                        <p:attrNameLst>
                                          <p:attrName>style.visibility</p:attrName>
                                        </p:attrNameLst>
                                      </p:cBhvr>
                                      <p:to>
                                        <p:strVal val="visible"/>
                                      </p:to>
                                    </p:set>
                                    <p:anim calcmode="lin" valueType="num">
                                      <p:cBhvr>
                                        <p:cTn id="75"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76"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77"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78" dur="1000" fill="hold"/>
                                        <p:tgtEl>
                                          <p:spTgt spid="7"/>
                                        </p:tgtEl>
                                        <p:attrNameLst>
                                          <p:attrName>ppt_h</p:attrName>
                                        </p:attrNameLst>
                                      </p:cBhvr>
                                      <p:tavLst>
                                        <p:tav tm="0">
                                          <p:val>
                                            <p:strVal val="#ppt_h"/>
                                          </p:val>
                                        </p:tav>
                                        <p:tav tm="100000">
                                          <p:val>
                                            <p:strVal val="#ppt_h"/>
                                          </p:val>
                                        </p:tav>
                                      </p:tavLst>
                                    </p:anim>
                                    <p:anim calcmode="lin" valueType="num">
                                      <p:cBhvr>
                                        <p:cTn id="79"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80"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81"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82"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0457" y="22657"/>
            <a:ext cx="9254457"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Black" pitchFamily="34" charset="0"/>
              </a:rPr>
              <a:t>They Remembered His Words</a:t>
            </a:r>
            <a:endParaRPr lang="en-US" sz="4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Black" pitchFamily="34" charset="0"/>
            </a:endParaRPr>
          </a:p>
        </p:txBody>
      </p:sp>
      <p:sp>
        <p:nvSpPr>
          <p:cNvPr id="5" name="TextBox 4"/>
          <p:cNvSpPr txBox="1"/>
          <p:nvPr/>
        </p:nvSpPr>
        <p:spPr>
          <a:xfrm rot="21093863">
            <a:off x="4223119" y="945897"/>
            <a:ext cx="2826415" cy="646331"/>
          </a:xfrm>
          <a:prstGeom prst="rect">
            <a:avLst/>
          </a:prstGeom>
          <a:noFill/>
        </p:spPr>
        <p:txBody>
          <a:bodyPr wrap="none" rtlCol="0">
            <a:spAutoFit/>
          </a:bodyPr>
          <a:lstStyle/>
          <a:p>
            <a:r>
              <a:rPr lang="en-US" sz="3600" dirty="0" smtClean="0">
                <a:solidFill>
                  <a:schemeClr val="bg1"/>
                </a:solidFill>
                <a:latin typeface="Arial Black" pitchFamily="34" charset="0"/>
              </a:rPr>
              <a:t>Mt.19:3-12</a:t>
            </a:r>
            <a:endParaRPr lang="en-US" sz="3600" dirty="0">
              <a:solidFill>
                <a:schemeClr val="bg1"/>
              </a:solidFill>
              <a:latin typeface="Arial Black" pitchFamily="34" charset="0"/>
            </a:endParaRPr>
          </a:p>
        </p:txBody>
      </p:sp>
      <p:sp>
        <p:nvSpPr>
          <p:cNvPr id="6" name="TextBox 5"/>
          <p:cNvSpPr txBox="1"/>
          <p:nvPr/>
        </p:nvSpPr>
        <p:spPr>
          <a:xfrm>
            <a:off x="441765" y="879879"/>
            <a:ext cx="3749235" cy="830997"/>
          </a:xfrm>
          <a:prstGeom prst="rect">
            <a:avLst/>
          </a:prstGeom>
          <a:noFill/>
        </p:spPr>
        <p:txBody>
          <a:bodyPr wrap="square" rtlCol="0">
            <a:spAutoFit/>
          </a:bodyPr>
          <a:lstStyle/>
          <a:p>
            <a:pPr algn="ctr"/>
            <a:r>
              <a:rPr lang="en-US" sz="2400" dirty="0" smtClean="0">
                <a:solidFill>
                  <a:srgbClr val="FFFF00"/>
                </a:solidFill>
                <a:latin typeface="Arial Black" pitchFamily="34" charset="0"/>
              </a:rPr>
              <a:t>Marriage is a lifelong commitment!</a:t>
            </a:r>
            <a:endParaRPr lang="en-US" sz="2400" dirty="0">
              <a:solidFill>
                <a:srgbClr val="FFFF00"/>
              </a:solidFill>
              <a:latin typeface="Arial Black" pitchFamily="34" charset="0"/>
            </a:endParaRPr>
          </a:p>
        </p:txBody>
      </p:sp>
      <p:sp>
        <p:nvSpPr>
          <p:cNvPr id="7" name="TextBox 6"/>
          <p:cNvSpPr txBox="1"/>
          <p:nvPr/>
        </p:nvSpPr>
        <p:spPr>
          <a:xfrm>
            <a:off x="568830" y="4480648"/>
            <a:ext cx="3794629" cy="461665"/>
          </a:xfrm>
          <a:prstGeom prst="rect">
            <a:avLst/>
          </a:prstGeom>
          <a:noFill/>
        </p:spPr>
        <p:txBody>
          <a:bodyPr wrap="none" rtlCol="0">
            <a:spAutoFit/>
          </a:bodyPr>
          <a:lstStyle/>
          <a:p>
            <a:pPr algn="ctr"/>
            <a:r>
              <a:rPr lang="en-US" sz="2400" b="1" dirty="0" smtClean="0">
                <a:solidFill>
                  <a:prstClr val="white"/>
                </a:solidFill>
                <a:latin typeface="Arial Narrow" pitchFamily="34" charset="0"/>
              </a:rPr>
              <a:t>Mt.19:9-12 (disciples reaction)</a:t>
            </a:r>
            <a:endParaRPr lang="en-US" sz="2400" b="1" dirty="0">
              <a:solidFill>
                <a:prstClr val="white"/>
              </a:solidFill>
              <a:latin typeface="Arial Narrow" pitchFamily="34" charset="0"/>
            </a:endParaRPr>
          </a:p>
        </p:txBody>
      </p:sp>
      <p:sp>
        <p:nvSpPr>
          <p:cNvPr id="9" name="TextBox 8"/>
          <p:cNvSpPr txBox="1"/>
          <p:nvPr/>
        </p:nvSpPr>
        <p:spPr>
          <a:xfrm>
            <a:off x="745903" y="5261673"/>
            <a:ext cx="3261982" cy="461665"/>
          </a:xfrm>
          <a:prstGeom prst="rect">
            <a:avLst/>
          </a:prstGeom>
          <a:noFill/>
        </p:spPr>
        <p:txBody>
          <a:bodyPr wrap="none" rtlCol="0">
            <a:spAutoFit/>
          </a:bodyPr>
          <a:lstStyle/>
          <a:p>
            <a:pPr algn="ctr"/>
            <a:r>
              <a:rPr lang="en-US" sz="2400" dirty="0" smtClean="0">
                <a:solidFill>
                  <a:prstClr val="white"/>
                </a:solidFill>
                <a:latin typeface="Arial Black" pitchFamily="34" charset="0"/>
              </a:rPr>
              <a:t>Prov.1:24-33; 3:5-8</a:t>
            </a:r>
            <a:endParaRPr lang="en-US" sz="2400" dirty="0">
              <a:solidFill>
                <a:prstClr val="white"/>
              </a:solidFill>
              <a:latin typeface="Arial Black" pitchFamily="34" charset="0"/>
            </a:endParaRPr>
          </a:p>
        </p:txBody>
      </p:sp>
      <p:sp>
        <p:nvSpPr>
          <p:cNvPr id="13" name="TextBox 12"/>
          <p:cNvSpPr txBox="1"/>
          <p:nvPr/>
        </p:nvSpPr>
        <p:spPr>
          <a:xfrm>
            <a:off x="316867" y="3581400"/>
            <a:ext cx="4075006" cy="830997"/>
          </a:xfrm>
          <a:prstGeom prst="rect">
            <a:avLst/>
          </a:prstGeom>
          <a:noFill/>
        </p:spPr>
        <p:txBody>
          <a:bodyPr wrap="square" rtlCol="0">
            <a:spAutoFit/>
          </a:bodyPr>
          <a:lstStyle/>
          <a:p>
            <a:pPr algn="ctr"/>
            <a:r>
              <a:rPr lang="en-US" sz="2400" b="1" dirty="0" smtClean="0">
                <a:solidFill>
                  <a:srgbClr val="FFFF66"/>
                </a:solidFill>
                <a:latin typeface="Arial Narrow" pitchFamily="34" charset="0"/>
              </a:rPr>
              <a:t>Stick-to-itiveness - resolute tenacity (Acts 11:23)</a:t>
            </a:r>
            <a:endParaRPr lang="en-US" sz="1050" b="1" dirty="0">
              <a:solidFill>
                <a:srgbClr val="FFFF66"/>
              </a:solidFill>
              <a:latin typeface="Arial Narrow" pitchFamily="34" charset="0"/>
            </a:endParaRPr>
          </a:p>
        </p:txBody>
      </p: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863" y="1796047"/>
            <a:ext cx="3432064" cy="1600200"/>
          </a:xfrm>
          <a:prstGeom prst="rect">
            <a:avLst/>
          </a:prstGeom>
          <a:noFill/>
          <a:ln w="53975">
            <a:solidFill>
              <a:srgbClr val="00B050"/>
            </a:solidFill>
            <a:miter lim="800000"/>
            <a:headEnd/>
            <a:tailEnd/>
          </a:ln>
          <a:extLst>
            <a:ext uri="{909E8E84-426E-40DD-AFC4-6F175D3DCCD1}">
              <a14:hiddenFill xmlns:a14="http://schemas.microsoft.com/office/drawing/2010/main">
                <a:solidFill>
                  <a:schemeClr val="accent1"/>
                </a:solidFill>
              </a14:hiddenFill>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761176"/>
            <a:ext cx="3916053" cy="2472009"/>
          </a:xfrm>
          <a:prstGeom prst="rect">
            <a:avLst/>
          </a:prstGeom>
          <a:noFill/>
          <a:ln w="4445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960475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5"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5" dur="1000" fill="hold"/>
                                        <p:tgtEl>
                                          <p:spTgt spid="9"/>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0457" y="22657"/>
            <a:ext cx="9254457"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Black" pitchFamily="34" charset="0"/>
              </a:rPr>
              <a:t>They Remembered His Words</a:t>
            </a:r>
            <a:endParaRPr lang="en-US" sz="4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Black" pitchFamily="34" charset="0"/>
            </a:endParaRPr>
          </a:p>
        </p:txBody>
      </p:sp>
      <p:sp>
        <p:nvSpPr>
          <p:cNvPr id="5" name="TextBox 4"/>
          <p:cNvSpPr txBox="1"/>
          <p:nvPr/>
        </p:nvSpPr>
        <p:spPr>
          <a:xfrm>
            <a:off x="347073" y="629172"/>
            <a:ext cx="2534668" cy="584775"/>
          </a:xfrm>
          <a:prstGeom prst="rect">
            <a:avLst/>
          </a:prstGeom>
          <a:noFill/>
        </p:spPr>
        <p:txBody>
          <a:bodyPr wrap="none" rtlCol="0">
            <a:spAutoFit/>
          </a:bodyPr>
          <a:lstStyle/>
          <a:p>
            <a:pPr algn="ctr"/>
            <a:r>
              <a:rPr lang="en-US" sz="3200" dirty="0" smtClean="0">
                <a:solidFill>
                  <a:prstClr val="white"/>
                </a:solidFill>
                <a:latin typeface="Arial Black" pitchFamily="34" charset="0"/>
              </a:rPr>
              <a:t>Mt.19:3-12</a:t>
            </a:r>
            <a:endParaRPr lang="en-US" sz="3200" dirty="0">
              <a:solidFill>
                <a:prstClr val="white"/>
              </a:solidFill>
              <a:latin typeface="Arial Black" pitchFamily="34" charset="0"/>
            </a:endParaRPr>
          </a:p>
        </p:txBody>
      </p:sp>
      <p:sp>
        <p:nvSpPr>
          <p:cNvPr id="7" name="TextBox 6"/>
          <p:cNvSpPr txBox="1"/>
          <p:nvPr/>
        </p:nvSpPr>
        <p:spPr>
          <a:xfrm>
            <a:off x="852407" y="1109882"/>
            <a:ext cx="7620000" cy="2308324"/>
          </a:xfrm>
          <a:prstGeom prst="rect">
            <a:avLst/>
          </a:prstGeom>
          <a:noFill/>
        </p:spPr>
        <p:txBody>
          <a:bodyPr wrap="square" rtlCol="0">
            <a:spAutoFit/>
          </a:bodyPr>
          <a:lstStyle/>
          <a:p>
            <a:pPr marL="457200" indent="-457200">
              <a:lnSpc>
                <a:spcPct val="150000"/>
              </a:lnSpc>
              <a:buFontTx/>
              <a:buAutoNum type="arabicPeriod"/>
            </a:pPr>
            <a:r>
              <a:rPr lang="en-US" sz="2400" dirty="0" smtClean="0">
                <a:solidFill>
                  <a:srgbClr val="FFFF00"/>
                </a:solidFill>
                <a:latin typeface="Arial Black" pitchFamily="34" charset="0"/>
              </a:rPr>
              <a:t>God Joins…</a:t>
            </a:r>
          </a:p>
          <a:p>
            <a:pPr marL="457200" indent="-457200">
              <a:lnSpc>
                <a:spcPct val="150000"/>
              </a:lnSpc>
              <a:buFontTx/>
              <a:buAutoNum type="arabicPeriod"/>
            </a:pPr>
            <a:r>
              <a:rPr lang="en-US" sz="2400" dirty="0" smtClean="0">
                <a:solidFill>
                  <a:srgbClr val="FFFF00"/>
                </a:solidFill>
                <a:latin typeface="Arial Black" pitchFamily="34" charset="0"/>
              </a:rPr>
              <a:t>God joins male with female…</a:t>
            </a:r>
          </a:p>
          <a:p>
            <a:pPr marL="457200" indent="-457200">
              <a:lnSpc>
                <a:spcPct val="150000"/>
              </a:lnSpc>
              <a:buFontTx/>
              <a:buAutoNum type="arabicPeriod"/>
            </a:pPr>
            <a:r>
              <a:rPr lang="en-US" sz="2400" dirty="0" smtClean="0">
                <a:solidFill>
                  <a:srgbClr val="FFFF00"/>
                </a:solidFill>
                <a:latin typeface="Arial Black" pitchFamily="34" charset="0"/>
              </a:rPr>
              <a:t>God joins male with female    AND…       We must not put this relationship asunder</a:t>
            </a:r>
            <a:endParaRPr lang="en-US" sz="2400" dirty="0">
              <a:solidFill>
                <a:srgbClr val="FFFF00"/>
              </a:solidFill>
              <a:latin typeface="Arial Black" pitchFamily="34" charset="0"/>
            </a:endParaRPr>
          </a:p>
        </p:txBody>
      </p:sp>
      <p:pic>
        <p:nvPicPr>
          <p:cNvPr id="6" name="Picture 4" descr="This is so true. Anyone else ag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496527"/>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211741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6456" y="526167"/>
            <a:ext cx="5160629" cy="5160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10457" y="22657"/>
            <a:ext cx="9254457"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Black" pitchFamily="34" charset="0"/>
              </a:rPr>
              <a:t>They Remembered His Words</a:t>
            </a:r>
            <a:endParaRPr lang="en-US" sz="4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Black" pitchFamily="34" charset="0"/>
            </a:endParaRPr>
          </a:p>
        </p:txBody>
      </p:sp>
      <p:sp>
        <p:nvSpPr>
          <p:cNvPr id="6" name="TextBox 5"/>
          <p:cNvSpPr txBox="1"/>
          <p:nvPr/>
        </p:nvSpPr>
        <p:spPr>
          <a:xfrm>
            <a:off x="3260782" y="2971799"/>
            <a:ext cx="2442848" cy="646331"/>
          </a:xfrm>
          <a:prstGeom prst="rect">
            <a:avLst/>
          </a:prstGeom>
          <a:noFill/>
        </p:spPr>
        <p:txBody>
          <a:bodyPr wrap="none" rtlCol="0">
            <a:spAutoFit/>
          </a:bodyPr>
          <a:lstStyle/>
          <a:p>
            <a:r>
              <a:rPr lang="en-US" sz="3600" dirty="0" smtClean="0">
                <a:solidFill>
                  <a:prstClr val="black"/>
                </a:solidFill>
                <a:latin typeface="Arial Black" pitchFamily="34" charset="0"/>
              </a:rPr>
              <a:t>Marriage</a:t>
            </a:r>
            <a:endParaRPr lang="en-US" sz="3600" dirty="0">
              <a:solidFill>
                <a:prstClr val="black"/>
              </a:solidFill>
              <a:latin typeface="Arial Black" pitchFamily="34" charset="0"/>
            </a:endParaRPr>
          </a:p>
        </p:txBody>
      </p:sp>
      <p:sp>
        <p:nvSpPr>
          <p:cNvPr id="7" name="TextBox 6"/>
          <p:cNvSpPr txBox="1"/>
          <p:nvPr/>
        </p:nvSpPr>
        <p:spPr>
          <a:xfrm>
            <a:off x="1065601" y="3886200"/>
            <a:ext cx="2236510" cy="523220"/>
          </a:xfrm>
          <a:prstGeom prst="rect">
            <a:avLst/>
          </a:prstGeom>
          <a:noFill/>
        </p:spPr>
        <p:txBody>
          <a:bodyPr wrap="none" rtlCol="0">
            <a:spAutoFit/>
          </a:bodyPr>
          <a:lstStyle/>
          <a:p>
            <a:pPr algn="ctr"/>
            <a:r>
              <a:rPr lang="en-US" sz="2800" dirty="0" smtClean="0">
                <a:solidFill>
                  <a:prstClr val="white"/>
                </a:solidFill>
                <a:latin typeface="Arial Black" pitchFamily="34" charset="0"/>
              </a:rPr>
              <a:t>Mt.19:3-12</a:t>
            </a:r>
            <a:endParaRPr lang="en-US" sz="2800" dirty="0">
              <a:solidFill>
                <a:prstClr val="white"/>
              </a:solidFill>
              <a:latin typeface="Arial Black" pitchFamily="34" charset="0"/>
            </a:endParaRPr>
          </a:p>
        </p:txBody>
      </p:sp>
    </p:spTree>
    <p:extLst>
      <p:ext uri="{BB962C8B-B14F-4D97-AF65-F5344CB8AC3E}">
        <p14:creationId xmlns:p14="http://schemas.microsoft.com/office/powerpoint/2010/main" val="2502776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47" presetClass="entr" presetSubtype="0" fill="hold" nodeType="after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0457" y="22657"/>
            <a:ext cx="9254457"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Black" pitchFamily="34" charset="0"/>
              </a:rPr>
              <a:t>They Remembered His Words</a:t>
            </a:r>
            <a:endParaRPr lang="en-US" sz="4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Black" pitchFamily="34" charset="0"/>
            </a:endParaRPr>
          </a:p>
        </p:txBody>
      </p:sp>
      <p:sp>
        <p:nvSpPr>
          <p:cNvPr id="5" name="TextBox 4"/>
          <p:cNvSpPr txBox="1"/>
          <p:nvPr/>
        </p:nvSpPr>
        <p:spPr>
          <a:xfrm>
            <a:off x="238448" y="836009"/>
            <a:ext cx="2534668" cy="830997"/>
          </a:xfrm>
          <a:prstGeom prst="rect">
            <a:avLst/>
          </a:prstGeom>
          <a:noFill/>
        </p:spPr>
        <p:txBody>
          <a:bodyPr wrap="none" rtlCol="0">
            <a:spAutoFit/>
          </a:bodyPr>
          <a:lstStyle/>
          <a:p>
            <a:pPr algn="ctr">
              <a:lnSpc>
                <a:spcPct val="150000"/>
              </a:lnSpc>
            </a:pPr>
            <a:r>
              <a:rPr lang="en-US" sz="3200" dirty="0" smtClean="0">
                <a:solidFill>
                  <a:prstClr val="white"/>
                </a:solidFill>
                <a:latin typeface="Arial Black" pitchFamily="34" charset="0"/>
              </a:rPr>
              <a:t>Mt.19:3-12</a:t>
            </a:r>
            <a:endParaRPr lang="en-US" sz="3200" dirty="0">
              <a:solidFill>
                <a:prstClr val="white"/>
              </a:solidFill>
              <a:latin typeface="Arial Black" pitchFamily="34" charset="0"/>
            </a:endParaRPr>
          </a:p>
        </p:txBody>
      </p:sp>
      <p:sp>
        <p:nvSpPr>
          <p:cNvPr id="7" name="TextBox 6"/>
          <p:cNvSpPr txBox="1"/>
          <p:nvPr/>
        </p:nvSpPr>
        <p:spPr>
          <a:xfrm>
            <a:off x="762000" y="1689315"/>
            <a:ext cx="7620000" cy="2308324"/>
          </a:xfrm>
          <a:prstGeom prst="rect">
            <a:avLst/>
          </a:prstGeom>
          <a:noFill/>
        </p:spPr>
        <p:txBody>
          <a:bodyPr wrap="square" rtlCol="0">
            <a:spAutoFit/>
          </a:bodyPr>
          <a:lstStyle/>
          <a:p>
            <a:pPr marL="457200" indent="-457200">
              <a:lnSpc>
                <a:spcPct val="150000"/>
              </a:lnSpc>
              <a:buAutoNum type="arabicPeriod"/>
            </a:pPr>
            <a:r>
              <a:rPr lang="en-US" sz="2400" dirty="0" smtClean="0">
                <a:solidFill>
                  <a:srgbClr val="FFFF00"/>
                </a:solidFill>
                <a:latin typeface="Arial Black" pitchFamily="34" charset="0"/>
              </a:rPr>
              <a:t>God Joins…</a:t>
            </a:r>
          </a:p>
          <a:p>
            <a:pPr marL="457200" indent="-457200">
              <a:lnSpc>
                <a:spcPct val="150000"/>
              </a:lnSpc>
              <a:buAutoNum type="arabicPeriod"/>
            </a:pPr>
            <a:r>
              <a:rPr lang="en-US" sz="2400" dirty="0" smtClean="0">
                <a:solidFill>
                  <a:srgbClr val="FFFF00"/>
                </a:solidFill>
                <a:latin typeface="Arial Black" pitchFamily="34" charset="0"/>
              </a:rPr>
              <a:t>God joins male with female…</a:t>
            </a:r>
          </a:p>
          <a:p>
            <a:pPr marL="457200" indent="-457200">
              <a:lnSpc>
                <a:spcPct val="150000"/>
              </a:lnSpc>
              <a:buAutoNum type="arabicPeriod"/>
            </a:pPr>
            <a:r>
              <a:rPr lang="en-US" sz="2400" dirty="0" smtClean="0">
                <a:solidFill>
                  <a:srgbClr val="FFFF00"/>
                </a:solidFill>
                <a:latin typeface="Arial Black" pitchFamily="34" charset="0"/>
              </a:rPr>
              <a:t>God joins male with female    </a:t>
            </a:r>
            <a:r>
              <a:rPr lang="en-US" sz="2400" dirty="0" smtClean="0">
                <a:solidFill>
                  <a:schemeClr val="bg1"/>
                </a:solidFill>
                <a:latin typeface="Arial Black" pitchFamily="34" charset="0"/>
              </a:rPr>
              <a:t>AND…       </a:t>
            </a:r>
            <a:r>
              <a:rPr lang="en-US" sz="2400" dirty="0" smtClean="0">
                <a:solidFill>
                  <a:srgbClr val="FFFF00"/>
                </a:solidFill>
                <a:latin typeface="Arial Black" pitchFamily="34" charset="0"/>
              </a:rPr>
              <a:t>We must not put this relationship asunder</a:t>
            </a:r>
            <a:endParaRPr lang="en-US" sz="2400" dirty="0">
              <a:solidFill>
                <a:srgbClr val="FFFF00"/>
              </a:solidFill>
              <a:latin typeface="Arial Black" pitchFamily="34" charset="0"/>
            </a:endParaRPr>
          </a:p>
        </p:txBody>
      </p:sp>
    </p:spTree>
    <p:extLst>
      <p:ext uri="{BB962C8B-B14F-4D97-AF65-F5344CB8AC3E}">
        <p14:creationId xmlns:p14="http://schemas.microsoft.com/office/powerpoint/2010/main" val="3525323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0" end="0"/>
                                            </p:txEl>
                                          </p:spTgt>
                                        </p:tgtEl>
                                      </p:cBhvr>
                                    </p:animEffect>
                                  </p:childTnLst>
                                </p:cTn>
                              </p:par>
                            </p:childTnLst>
                          </p:cTn>
                        </p:par>
                        <p:par>
                          <p:cTn id="12" fill="hold">
                            <p:stCondLst>
                              <p:cond delay="950"/>
                            </p:stCondLst>
                            <p:childTnLst>
                              <p:par>
                                <p:cTn id="13" presetID="47" presetClass="entr" presetSubtype="0"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1000"/>
                                        <p:tgtEl>
                                          <p:spTgt spid="7">
                                            <p:txEl>
                                              <p:pRg st="0" end="0"/>
                                            </p:txEl>
                                          </p:spTgt>
                                        </p:tgtEl>
                                      </p:cBhvr>
                                    </p:animEffect>
                                    <p:anim calcmode="lin" valueType="num">
                                      <p:cBhvr>
                                        <p:cTn id="16"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1000"/>
                                        <p:tgtEl>
                                          <p:spTgt spid="7">
                                            <p:txEl>
                                              <p:pRg st="1" end="1"/>
                                            </p:txEl>
                                          </p:spTgt>
                                        </p:tgtEl>
                                      </p:cBhvr>
                                    </p:animEffect>
                                    <p:anim calcmode="lin" valueType="num">
                                      <p:cBhvr>
                                        <p:cTn id="2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nodeType="click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animEffect transition="in" filter="fade">
                                      <p:cBhvr>
                                        <p:cTn id="29" dur="1000"/>
                                        <p:tgtEl>
                                          <p:spTgt spid="7">
                                            <p:txEl>
                                              <p:pRg st="2" end="2"/>
                                            </p:txEl>
                                          </p:spTgt>
                                        </p:tgtEl>
                                      </p:cBhvr>
                                    </p:animEffect>
                                    <p:anim calcmode="lin" valueType="num">
                                      <p:cBhvr>
                                        <p:cTn id="30"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2073" y="277927"/>
            <a:ext cx="4398577" cy="3598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10457" y="22657"/>
            <a:ext cx="9254457"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itchFamily="34" charset="0"/>
              </a:rPr>
              <a:t>They Remembered His Words</a:t>
            </a:r>
            <a:endParaRPr lang="en-U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itchFamily="34" charset="0"/>
            </a:endParaRPr>
          </a:p>
        </p:txBody>
      </p:sp>
      <p:sp>
        <p:nvSpPr>
          <p:cNvPr id="5" name="TextBox 4"/>
          <p:cNvSpPr txBox="1"/>
          <p:nvPr/>
        </p:nvSpPr>
        <p:spPr>
          <a:xfrm>
            <a:off x="4915402" y="3353543"/>
            <a:ext cx="2236510" cy="523220"/>
          </a:xfrm>
          <a:prstGeom prst="rect">
            <a:avLst/>
          </a:prstGeom>
          <a:noFill/>
        </p:spPr>
        <p:txBody>
          <a:bodyPr wrap="none" rtlCol="0">
            <a:spAutoFit/>
          </a:bodyPr>
          <a:lstStyle/>
          <a:p>
            <a:r>
              <a:rPr lang="en-US" sz="2800" dirty="0" smtClean="0">
                <a:latin typeface="Arial Black" pitchFamily="34" charset="0"/>
              </a:rPr>
              <a:t>Mt.19:3-12</a:t>
            </a:r>
            <a:endParaRPr lang="en-US" sz="2800" dirty="0">
              <a:latin typeface="Arial Black" pitchFamily="34" charset="0"/>
            </a:endParaRPr>
          </a:p>
        </p:txBody>
      </p:sp>
      <p:sp>
        <p:nvSpPr>
          <p:cNvPr id="6" name="TextBox 5"/>
          <p:cNvSpPr txBox="1"/>
          <p:nvPr/>
        </p:nvSpPr>
        <p:spPr>
          <a:xfrm>
            <a:off x="-213277" y="809281"/>
            <a:ext cx="5140303" cy="1200329"/>
          </a:xfrm>
          <a:prstGeom prst="rect">
            <a:avLst/>
          </a:prstGeom>
          <a:noFill/>
        </p:spPr>
        <p:txBody>
          <a:bodyPr wrap="square" rtlCol="0">
            <a:spAutoFit/>
          </a:bodyPr>
          <a:lstStyle/>
          <a:p>
            <a:pPr algn="ctr"/>
            <a:r>
              <a:rPr lang="en-US" sz="2400" dirty="0" smtClean="0">
                <a:solidFill>
                  <a:srgbClr val="FFFF00"/>
                </a:solidFill>
                <a:latin typeface="Arial Black" pitchFamily="34" charset="0"/>
              </a:rPr>
              <a:t>God joins male with female AND…  We MUST NOT put this relationship asunder</a:t>
            </a:r>
            <a:endParaRPr lang="en-US" sz="2400" dirty="0">
              <a:solidFill>
                <a:srgbClr val="FFFF00"/>
              </a:solidFill>
              <a:latin typeface="Arial Black" pitchFamily="34" charset="0"/>
            </a:endParaRPr>
          </a:p>
        </p:txBody>
      </p:sp>
      <p:sp>
        <p:nvSpPr>
          <p:cNvPr id="7" name="TextBox 6"/>
          <p:cNvSpPr txBox="1"/>
          <p:nvPr/>
        </p:nvSpPr>
        <p:spPr>
          <a:xfrm>
            <a:off x="1640973" y="2183160"/>
            <a:ext cx="1431802" cy="461665"/>
          </a:xfrm>
          <a:prstGeom prst="rect">
            <a:avLst/>
          </a:prstGeom>
          <a:noFill/>
        </p:spPr>
        <p:txBody>
          <a:bodyPr wrap="none" rtlCol="0">
            <a:spAutoFit/>
          </a:bodyPr>
          <a:lstStyle/>
          <a:p>
            <a:pPr algn="ctr"/>
            <a:r>
              <a:rPr lang="en-US" sz="2400" dirty="0" smtClean="0">
                <a:solidFill>
                  <a:schemeClr val="bg1"/>
                </a:solidFill>
                <a:latin typeface="Arial Black" pitchFamily="34" charset="0"/>
              </a:rPr>
              <a:t>Mt.19:6</a:t>
            </a:r>
            <a:endParaRPr lang="en-US" sz="2400" dirty="0">
              <a:solidFill>
                <a:schemeClr val="bg1"/>
              </a:solidFill>
              <a:latin typeface="Arial Black" pitchFamily="34" charset="0"/>
            </a:endParaRPr>
          </a:p>
        </p:txBody>
      </p:sp>
      <p:sp>
        <p:nvSpPr>
          <p:cNvPr id="9" name="TextBox 8"/>
          <p:cNvSpPr txBox="1"/>
          <p:nvPr/>
        </p:nvSpPr>
        <p:spPr>
          <a:xfrm>
            <a:off x="350561" y="2722601"/>
            <a:ext cx="4012626" cy="2308324"/>
          </a:xfrm>
          <a:prstGeom prst="rect">
            <a:avLst/>
          </a:prstGeom>
          <a:noFill/>
        </p:spPr>
        <p:txBody>
          <a:bodyPr wrap="square" rtlCol="0">
            <a:spAutoFit/>
          </a:bodyPr>
          <a:lstStyle/>
          <a:p>
            <a:pPr algn="ctr">
              <a:lnSpc>
                <a:spcPct val="150000"/>
              </a:lnSpc>
            </a:pPr>
            <a:r>
              <a:rPr lang="en-US" sz="2400" dirty="0" smtClean="0">
                <a:solidFill>
                  <a:schemeClr val="bg1"/>
                </a:solidFill>
                <a:latin typeface="Arial Black" pitchFamily="34" charset="0"/>
              </a:rPr>
              <a:t>“What therefore God has joined together, let no man put asunder / separate”</a:t>
            </a:r>
            <a:endParaRPr lang="en-US" sz="2400" dirty="0">
              <a:solidFill>
                <a:schemeClr val="bg1"/>
              </a:solidFill>
              <a:latin typeface="Arial Black" pitchFamily="34" charset="0"/>
            </a:endParaRPr>
          </a:p>
        </p:txBody>
      </p:sp>
    </p:spTree>
    <p:extLst>
      <p:ext uri="{BB962C8B-B14F-4D97-AF65-F5344CB8AC3E}">
        <p14:creationId xmlns:p14="http://schemas.microsoft.com/office/powerpoint/2010/main" val="1885406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0" end="0"/>
                                            </p:txEl>
                                          </p:spTgt>
                                        </p:tgtEl>
                                      </p:cBhvr>
                                    </p:animEffect>
                                  </p:childTnLst>
                                </p:cTn>
                              </p:par>
                              <p:par>
                                <p:cTn id="11" presetID="31" presetClass="entr" presetSubtype="0" fill="hold" grpId="0" nodeType="withEffect">
                                  <p:stCondLst>
                                    <p:cond delay="0"/>
                                  </p:stCondLst>
                                  <p:iterate type="wd">
                                    <p:tmPct val="5000"/>
                                  </p:iterate>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8185" y="2157640"/>
            <a:ext cx="2085974" cy="1240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10457" y="22657"/>
            <a:ext cx="9254457"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Black" pitchFamily="34" charset="0"/>
              </a:rPr>
              <a:t>They Remembered His Words</a:t>
            </a:r>
            <a:endParaRPr lang="en-US" sz="4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Black" pitchFamily="34" charset="0"/>
            </a:endParaRPr>
          </a:p>
        </p:txBody>
      </p:sp>
      <p:sp>
        <p:nvSpPr>
          <p:cNvPr id="6" name="TextBox 5"/>
          <p:cNvSpPr txBox="1"/>
          <p:nvPr/>
        </p:nvSpPr>
        <p:spPr>
          <a:xfrm>
            <a:off x="369934" y="2362200"/>
            <a:ext cx="5322376" cy="830997"/>
          </a:xfrm>
          <a:prstGeom prst="rect">
            <a:avLst/>
          </a:prstGeom>
          <a:noFill/>
        </p:spPr>
        <p:txBody>
          <a:bodyPr wrap="square" rtlCol="0">
            <a:spAutoFit/>
          </a:bodyPr>
          <a:lstStyle/>
          <a:p>
            <a:pPr algn="ctr"/>
            <a:r>
              <a:rPr lang="en-US" sz="2400" b="1" u="sng" dirty="0" err="1" smtClean="0">
                <a:solidFill>
                  <a:srgbClr val="FFFF66"/>
                </a:solidFill>
                <a:latin typeface="Arial Narrow" pitchFamily="34" charset="0"/>
              </a:rPr>
              <a:t>Grk</a:t>
            </a:r>
            <a:r>
              <a:rPr lang="en-US" sz="2400" b="1" u="sng" dirty="0" smtClean="0">
                <a:solidFill>
                  <a:srgbClr val="FFFF66"/>
                </a:solidFill>
                <a:latin typeface="Arial Narrow" pitchFamily="34" charset="0"/>
              </a:rPr>
              <a:t>. </a:t>
            </a:r>
            <a:r>
              <a:rPr lang="en-US" sz="2400" b="1" u="sng" dirty="0" err="1" smtClean="0">
                <a:solidFill>
                  <a:srgbClr val="FFFF66"/>
                </a:solidFill>
                <a:latin typeface="Arial Narrow" pitchFamily="34" charset="0"/>
              </a:rPr>
              <a:t>suzeugnumi</a:t>
            </a:r>
            <a:r>
              <a:rPr lang="en-US" sz="2400" b="1" dirty="0" smtClean="0">
                <a:solidFill>
                  <a:srgbClr val="FFFF66"/>
                </a:solidFill>
                <a:latin typeface="Arial Narrow" pitchFamily="34" charset="0"/>
              </a:rPr>
              <a:t> - to yoke together, to fasten to one yoke, to unite</a:t>
            </a:r>
            <a:endParaRPr lang="en-US" sz="2400" b="1" dirty="0">
              <a:solidFill>
                <a:srgbClr val="FFFF66"/>
              </a:solidFill>
              <a:latin typeface="Arial Narrow" pitchFamily="34" charset="0"/>
            </a:endParaRPr>
          </a:p>
        </p:txBody>
      </p:sp>
      <p:sp>
        <p:nvSpPr>
          <p:cNvPr id="7" name="TextBox 6"/>
          <p:cNvSpPr txBox="1"/>
          <p:nvPr/>
        </p:nvSpPr>
        <p:spPr>
          <a:xfrm rot="20459224">
            <a:off x="60231" y="819678"/>
            <a:ext cx="1431802" cy="461665"/>
          </a:xfrm>
          <a:prstGeom prst="rect">
            <a:avLst/>
          </a:prstGeom>
          <a:noFill/>
        </p:spPr>
        <p:txBody>
          <a:bodyPr wrap="none" rtlCol="0">
            <a:spAutoFit/>
          </a:bodyPr>
          <a:lstStyle/>
          <a:p>
            <a:pPr algn="ctr"/>
            <a:r>
              <a:rPr lang="en-US" sz="2400" dirty="0" smtClean="0">
                <a:solidFill>
                  <a:prstClr val="white"/>
                </a:solidFill>
                <a:latin typeface="Arial Black" pitchFamily="34" charset="0"/>
              </a:rPr>
              <a:t>Mt.19:6</a:t>
            </a:r>
            <a:endParaRPr lang="en-US" sz="2400" dirty="0">
              <a:solidFill>
                <a:prstClr val="white"/>
              </a:solidFill>
              <a:latin typeface="Arial Black" pitchFamily="34" charset="0"/>
            </a:endParaRPr>
          </a:p>
        </p:txBody>
      </p:sp>
      <p:sp>
        <p:nvSpPr>
          <p:cNvPr id="9" name="TextBox 8"/>
          <p:cNvSpPr txBox="1"/>
          <p:nvPr/>
        </p:nvSpPr>
        <p:spPr>
          <a:xfrm>
            <a:off x="990600" y="901813"/>
            <a:ext cx="7532942" cy="1200329"/>
          </a:xfrm>
          <a:prstGeom prst="rect">
            <a:avLst/>
          </a:prstGeom>
          <a:noFill/>
        </p:spPr>
        <p:txBody>
          <a:bodyPr wrap="square" rtlCol="0">
            <a:spAutoFit/>
          </a:bodyPr>
          <a:lstStyle/>
          <a:p>
            <a:pPr algn="ctr">
              <a:lnSpc>
                <a:spcPct val="150000"/>
              </a:lnSpc>
            </a:pPr>
            <a:r>
              <a:rPr lang="en-US" sz="2400" dirty="0" smtClean="0">
                <a:solidFill>
                  <a:prstClr val="white"/>
                </a:solidFill>
                <a:latin typeface="Arial Black" pitchFamily="34" charset="0"/>
              </a:rPr>
              <a:t>“What therefore God has </a:t>
            </a:r>
            <a:r>
              <a:rPr lang="en-US" sz="2400" u="sng" dirty="0" smtClean="0">
                <a:solidFill>
                  <a:srgbClr val="FFFF00"/>
                </a:solidFill>
                <a:latin typeface="Arial Black" pitchFamily="34" charset="0"/>
              </a:rPr>
              <a:t>joined together</a:t>
            </a:r>
            <a:r>
              <a:rPr lang="en-US" sz="2400" dirty="0" smtClean="0">
                <a:solidFill>
                  <a:prstClr val="white"/>
                </a:solidFill>
                <a:latin typeface="Arial Black" pitchFamily="34" charset="0"/>
              </a:rPr>
              <a:t>, let no man put asunder / separate”</a:t>
            </a:r>
            <a:endParaRPr lang="en-US" sz="2400" dirty="0">
              <a:solidFill>
                <a:prstClr val="white"/>
              </a:solidFill>
              <a:latin typeface="Arial Black" pitchFamily="34" charset="0"/>
            </a:endParaRPr>
          </a:p>
        </p:txBody>
      </p:sp>
      <p:sp>
        <p:nvSpPr>
          <p:cNvPr id="8" name="TextBox 7"/>
          <p:cNvSpPr txBox="1"/>
          <p:nvPr/>
        </p:nvSpPr>
        <p:spPr>
          <a:xfrm>
            <a:off x="369934" y="3397755"/>
            <a:ext cx="7250066" cy="1200329"/>
          </a:xfrm>
          <a:prstGeom prst="rect">
            <a:avLst/>
          </a:prstGeom>
          <a:noFill/>
        </p:spPr>
        <p:txBody>
          <a:bodyPr wrap="square" rtlCol="0">
            <a:spAutoFit/>
          </a:bodyPr>
          <a:lstStyle/>
          <a:p>
            <a:pPr algn="ctr">
              <a:lnSpc>
                <a:spcPct val="150000"/>
              </a:lnSpc>
            </a:pPr>
            <a:r>
              <a:rPr lang="en-US" sz="2400" dirty="0" smtClean="0">
                <a:solidFill>
                  <a:prstClr val="white"/>
                </a:solidFill>
                <a:latin typeface="Arial Black" pitchFamily="34" charset="0"/>
              </a:rPr>
              <a:t>“What therefore God </a:t>
            </a:r>
            <a:r>
              <a:rPr lang="en-US" sz="2400" dirty="0" smtClean="0">
                <a:solidFill>
                  <a:schemeClr val="bg1"/>
                </a:solidFill>
                <a:latin typeface="Arial Black" pitchFamily="34" charset="0"/>
              </a:rPr>
              <a:t>has joined together, </a:t>
            </a:r>
            <a:r>
              <a:rPr lang="en-US" sz="2400" dirty="0" smtClean="0">
                <a:solidFill>
                  <a:prstClr val="white"/>
                </a:solidFill>
                <a:latin typeface="Arial Black" pitchFamily="34" charset="0"/>
              </a:rPr>
              <a:t>let no man </a:t>
            </a:r>
            <a:r>
              <a:rPr lang="en-US" sz="2400" u="sng" dirty="0" smtClean="0">
                <a:solidFill>
                  <a:srgbClr val="FFFF00"/>
                </a:solidFill>
                <a:latin typeface="Arial Black" pitchFamily="34" charset="0"/>
              </a:rPr>
              <a:t>put asunder / separate</a:t>
            </a:r>
            <a:r>
              <a:rPr lang="en-US" sz="2400" dirty="0" smtClean="0">
                <a:solidFill>
                  <a:prstClr val="white"/>
                </a:solidFill>
                <a:latin typeface="Arial Black" pitchFamily="34" charset="0"/>
              </a:rPr>
              <a:t>”</a:t>
            </a:r>
            <a:endParaRPr lang="en-US" sz="2400" dirty="0">
              <a:solidFill>
                <a:prstClr val="white"/>
              </a:solidFill>
              <a:latin typeface="Arial Black" pitchFamily="34" charset="0"/>
            </a:endParaRPr>
          </a:p>
        </p:txBody>
      </p:sp>
      <p:sp>
        <p:nvSpPr>
          <p:cNvPr id="11" name="TextBox 10"/>
          <p:cNvSpPr txBox="1"/>
          <p:nvPr/>
        </p:nvSpPr>
        <p:spPr>
          <a:xfrm>
            <a:off x="663138" y="4540261"/>
            <a:ext cx="7707266" cy="830997"/>
          </a:xfrm>
          <a:prstGeom prst="rect">
            <a:avLst/>
          </a:prstGeom>
          <a:noFill/>
        </p:spPr>
        <p:txBody>
          <a:bodyPr wrap="square" rtlCol="0">
            <a:spAutoFit/>
          </a:bodyPr>
          <a:lstStyle/>
          <a:p>
            <a:pPr algn="ctr"/>
            <a:r>
              <a:rPr lang="en-US" sz="2400" b="1" u="sng" dirty="0" err="1" smtClean="0">
                <a:solidFill>
                  <a:srgbClr val="FFFF66"/>
                </a:solidFill>
                <a:latin typeface="Arial Narrow" pitchFamily="34" charset="0"/>
              </a:rPr>
              <a:t>Grk</a:t>
            </a:r>
            <a:r>
              <a:rPr lang="en-US" sz="2400" b="1" u="sng" dirty="0" smtClean="0">
                <a:solidFill>
                  <a:srgbClr val="FFFF66"/>
                </a:solidFill>
                <a:latin typeface="Arial Narrow" pitchFamily="34" charset="0"/>
              </a:rPr>
              <a:t>. chorizo</a:t>
            </a:r>
            <a:r>
              <a:rPr lang="en-US" sz="2400" b="1" dirty="0" smtClean="0">
                <a:solidFill>
                  <a:srgbClr val="FFFF66"/>
                </a:solidFill>
                <a:latin typeface="Arial Narrow" pitchFamily="34" charset="0"/>
              </a:rPr>
              <a:t> - to go away, to depart, to separate oneself from, to leave a husband or wife (including divorce)</a:t>
            </a:r>
            <a:endParaRPr lang="en-US" sz="2400" b="1" dirty="0">
              <a:solidFill>
                <a:srgbClr val="FFFF66"/>
              </a:solidFill>
              <a:latin typeface="Arial Narrow" pitchFamily="34" charset="0"/>
            </a:endParaRPr>
          </a:p>
        </p:txBody>
      </p:sp>
      <p:sp>
        <p:nvSpPr>
          <p:cNvPr id="2" name="TextBox 1"/>
          <p:cNvSpPr txBox="1"/>
          <p:nvPr/>
        </p:nvSpPr>
        <p:spPr>
          <a:xfrm>
            <a:off x="38292" y="5663447"/>
            <a:ext cx="5184177" cy="830997"/>
          </a:xfrm>
          <a:prstGeom prst="rect">
            <a:avLst/>
          </a:prstGeom>
          <a:noFill/>
        </p:spPr>
        <p:txBody>
          <a:bodyPr wrap="square" rtlCol="0">
            <a:spAutoFit/>
          </a:bodyPr>
          <a:lstStyle/>
          <a:p>
            <a:pPr algn="ctr"/>
            <a:r>
              <a:rPr lang="en-US" sz="2400" b="1" dirty="0" smtClean="0">
                <a:solidFill>
                  <a:schemeClr val="bg1"/>
                </a:solidFill>
                <a:latin typeface="Arial Narrow" pitchFamily="34" charset="0"/>
              </a:rPr>
              <a:t>Exegetical Dictionary - “let not mankind break apart” what God has joined</a:t>
            </a:r>
            <a:endParaRPr lang="en-US" sz="2400" b="1" dirty="0">
              <a:solidFill>
                <a:schemeClr val="bg1"/>
              </a:solidFill>
              <a:latin typeface="Arial Narrow" pitchFamily="34" charset="0"/>
            </a:endParaRPr>
          </a:p>
        </p:txBody>
      </p:sp>
    </p:spTree>
    <p:extLst>
      <p:ext uri="{BB962C8B-B14F-4D97-AF65-F5344CB8AC3E}">
        <p14:creationId xmlns:p14="http://schemas.microsoft.com/office/powerpoint/2010/main" val="37046380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1" presetID="10"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5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checkerboard(across)">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2073" y="277927"/>
            <a:ext cx="4398577" cy="3598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10457" y="22657"/>
            <a:ext cx="9254457"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Black" pitchFamily="34" charset="0"/>
              </a:rPr>
              <a:t>They Remembered His Words</a:t>
            </a:r>
            <a:endParaRPr lang="en-US" sz="4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Black" pitchFamily="34" charset="0"/>
            </a:endParaRPr>
          </a:p>
        </p:txBody>
      </p:sp>
      <p:sp>
        <p:nvSpPr>
          <p:cNvPr id="5" name="TextBox 4"/>
          <p:cNvSpPr txBox="1"/>
          <p:nvPr/>
        </p:nvSpPr>
        <p:spPr>
          <a:xfrm>
            <a:off x="4915402" y="3353543"/>
            <a:ext cx="2236510" cy="523220"/>
          </a:xfrm>
          <a:prstGeom prst="rect">
            <a:avLst/>
          </a:prstGeom>
          <a:noFill/>
        </p:spPr>
        <p:txBody>
          <a:bodyPr wrap="none" rtlCol="0">
            <a:spAutoFit/>
          </a:bodyPr>
          <a:lstStyle/>
          <a:p>
            <a:r>
              <a:rPr lang="en-US" sz="2800" dirty="0" smtClean="0">
                <a:solidFill>
                  <a:prstClr val="black"/>
                </a:solidFill>
                <a:latin typeface="Arial Black" pitchFamily="34" charset="0"/>
              </a:rPr>
              <a:t>Mt.19:3-12</a:t>
            </a:r>
            <a:endParaRPr lang="en-US" sz="2800" dirty="0">
              <a:solidFill>
                <a:prstClr val="black"/>
              </a:solidFill>
              <a:latin typeface="Arial Black" pitchFamily="34" charset="0"/>
            </a:endParaRPr>
          </a:p>
        </p:txBody>
      </p:sp>
      <p:sp>
        <p:nvSpPr>
          <p:cNvPr id="6" name="TextBox 5"/>
          <p:cNvSpPr txBox="1"/>
          <p:nvPr/>
        </p:nvSpPr>
        <p:spPr>
          <a:xfrm>
            <a:off x="-213277" y="809281"/>
            <a:ext cx="5140303" cy="1200329"/>
          </a:xfrm>
          <a:prstGeom prst="rect">
            <a:avLst/>
          </a:prstGeom>
          <a:noFill/>
        </p:spPr>
        <p:txBody>
          <a:bodyPr wrap="square" rtlCol="0">
            <a:spAutoFit/>
          </a:bodyPr>
          <a:lstStyle/>
          <a:p>
            <a:pPr algn="ctr"/>
            <a:r>
              <a:rPr lang="en-US" sz="2400" dirty="0" smtClean="0">
                <a:solidFill>
                  <a:srgbClr val="FFFF00"/>
                </a:solidFill>
                <a:latin typeface="Arial Black" pitchFamily="34" charset="0"/>
              </a:rPr>
              <a:t>God joins male with female AND…  We MUST NOT put this relationship asunder</a:t>
            </a:r>
            <a:endParaRPr lang="en-US" sz="2400" dirty="0">
              <a:solidFill>
                <a:srgbClr val="FFFF00"/>
              </a:solidFill>
              <a:latin typeface="Arial Black" pitchFamily="34" charset="0"/>
            </a:endParaRPr>
          </a:p>
        </p:txBody>
      </p:sp>
      <p:sp>
        <p:nvSpPr>
          <p:cNvPr id="7" name="TextBox 6"/>
          <p:cNvSpPr txBox="1"/>
          <p:nvPr/>
        </p:nvSpPr>
        <p:spPr>
          <a:xfrm>
            <a:off x="1600200" y="2212865"/>
            <a:ext cx="1851853" cy="830997"/>
          </a:xfrm>
          <a:prstGeom prst="rect">
            <a:avLst/>
          </a:prstGeom>
          <a:noFill/>
        </p:spPr>
        <p:txBody>
          <a:bodyPr wrap="none" rtlCol="0">
            <a:spAutoFit/>
          </a:bodyPr>
          <a:lstStyle/>
          <a:p>
            <a:pPr algn="ctr"/>
            <a:r>
              <a:rPr lang="en-US" sz="2400" dirty="0" smtClean="0">
                <a:solidFill>
                  <a:prstClr val="white"/>
                </a:solidFill>
                <a:latin typeface="Arial Black" pitchFamily="34" charset="0"/>
              </a:rPr>
              <a:t>Rom.7:1-4</a:t>
            </a:r>
          </a:p>
          <a:p>
            <a:pPr algn="ctr"/>
            <a:r>
              <a:rPr lang="en-US" sz="2400" b="1" dirty="0" smtClean="0">
                <a:solidFill>
                  <a:prstClr val="white"/>
                </a:solidFill>
                <a:latin typeface="Arial Narrow" pitchFamily="34" charset="0"/>
              </a:rPr>
              <a:t>(Col.2:14)</a:t>
            </a:r>
            <a:endParaRPr lang="en-US" sz="2400" b="1" dirty="0">
              <a:solidFill>
                <a:prstClr val="white"/>
              </a:solidFill>
              <a:latin typeface="Arial Narrow" pitchFamily="34" charset="0"/>
            </a:endParaRPr>
          </a:p>
        </p:txBody>
      </p:sp>
      <p:sp>
        <p:nvSpPr>
          <p:cNvPr id="9" name="TextBox 8"/>
          <p:cNvSpPr txBox="1"/>
          <p:nvPr/>
        </p:nvSpPr>
        <p:spPr>
          <a:xfrm>
            <a:off x="504145" y="3043862"/>
            <a:ext cx="4012626" cy="2862322"/>
          </a:xfrm>
          <a:prstGeom prst="rect">
            <a:avLst/>
          </a:prstGeom>
          <a:noFill/>
        </p:spPr>
        <p:txBody>
          <a:bodyPr wrap="square" rtlCol="0">
            <a:spAutoFit/>
          </a:bodyPr>
          <a:lstStyle/>
          <a:p>
            <a:pPr algn="ctr">
              <a:lnSpc>
                <a:spcPct val="150000"/>
              </a:lnSpc>
            </a:pPr>
            <a:r>
              <a:rPr lang="en-US" sz="2400" dirty="0" smtClean="0">
                <a:solidFill>
                  <a:prstClr val="white"/>
                </a:solidFill>
                <a:latin typeface="Arial Black" pitchFamily="34" charset="0"/>
              </a:rPr>
              <a:t>Bound by law to her husband…</a:t>
            </a:r>
          </a:p>
          <a:p>
            <a:pPr algn="ctr">
              <a:lnSpc>
                <a:spcPct val="150000"/>
              </a:lnSpc>
            </a:pPr>
            <a:r>
              <a:rPr lang="en-US" sz="2400" dirty="0" smtClean="0">
                <a:solidFill>
                  <a:prstClr val="white"/>
                </a:solidFill>
                <a:latin typeface="Arial Black" pitchFamily="34" charset="0"/>
              </a:rPr>
              <a:t>Not released from the </a:t>
            </a:r>
            <a:r>
              <a:rPr lang="en-US" sz="2400" i="1" u="sng" dirty="0" smtClean="0">
                <a:solidFill>
                  <a:prstClr val="white"/>
                </a:solidFill>
                <a:latin typeface="Arial Black" pitchFamily="34" charset="0"/>
              </a:rPr>
              <a:t>law</a:t>
            </a:r>
            <a:r>
              <a:rPr lang="en-US" sz="2400" i="1" dirty="0" smtClean="0">
                <a:solidFill>
                  <a:prstClr val="white"/>
                </a:solidFill>
                <a:latin typeface="Arial Black" pitchFamily="34" charset="0"/>
              </a:rPr>
              <a:t> </a:t>
            </a:r>
            <a:r>
              <a:rPr lang="en-US" sz="2400" i="1" u="sng" dirty="0" smtClean="0">
                <a:solidFill>
                  <a:prstClr val="white"/>
                </a:solidFill>
                <a:latin typeface="Arial Black" pitchFamily="34" charset="0"/>
              </a:rPr>
              <a:t>of</a:t>
            </a:r>
            <a:r>
              <a:rPr lang="en-US" sz="2400" i="1" dirty="0" smtClean="0">
                <a:solidFill>
                  <a:prstClr val="white"/>
                </a:solidFill>
                <a:latin typeface="Arial Black" pitchFamily="34" charset="0"/>
              </a:rPr>
              <a:t> </a:t>
            </a:r>
            <a:r>
              <a:rPr lang="en-US" sz="2400" i="1" u="sng" dirty="0" smtClean="0">
                <a:solidFill>
                  <a:prstClr val="white"/>
                </a:solidFill>
                <a:latin typeface="Arial Black" pitchFamily="34" charset="0"/>
              </a:rPr>
              <a:t>her</a:t>
            </a:r>
            <a:r>
              <a:rPr lang="en-US" sz="2400" i="1" dirty="0" smtClean="0">
                <a:solidFill>
                  <a:prstClr val="white"/>
                </a:solidFill>
                <a:latin typeface="Arial Black" pitchFamily="34" charset="0"/>
              </a:rPr>
              <a:t> </a:t>
            </a:r>
            <a:r>
              <a:rPr lang="en-US" sz="2400" i="1" u="sng" dirty="0" smtClean="0">
                <a:solidFill>
                  <a:prstClr val="white"/>
                </a:solidFill>
                <a:latin typeface="Arial Black" pitchFamily="34" charset="0"/>
              </a:rPr>
              <a:t>husband</a:t>
            </a:r>
            <a:r>
              <a:rPr lang="en-US" sz="2400" i="1" dirty="0" smtClean="0">
                <a:solidFill>
                  <a:prstClr val="white"/>
                </a:solidFill>
                <a:latin typeface="Arial Black" pitchFamily="34" charset="0"/>
              </a:rPr>
              <a:t> </a:t>
            </a:r>
            <a:r>
              <a:rPr lang="en-US" sz="2400" dirty="0" smtClean="0">
                <a:solidFill>
                  <a:prstClr val="white"/>
                </a:solidFill>
                <a:latin typeface="Arial Black" pitchFamily="34" charset="0"/>
              </a:rPr>
              <a:t>unless he dies</a:t>
            </a:r>
            <a:endParaRPr lang="en-US" sz="2400" dirty="0">
              <a:solidFill>
                <a:prstClr val="white"/>
              </a:solidFill>
              <a:latin typeface="Arial Black" pitchFamily="34" charset="0"/>
            </a:endParaRPr>
          </a:p>
        </p:txBody>
      </p:sp>
    </p:spTree>
    <p:extLst>
      <p:ext uri="{BB962C8B-B14F-4D97-AF65-F5344CB8AC3E}">
        <p14:creationId xmlns:p14="http://schemas.microsoft.com/office/powerpoint/2010/main" val="38958167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0" end="0"/>
                                            </p:txEl>
                                          </p:spTgt>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 calcmode="lin" valueType="num">
                                      <p:cBhvr>
                                        <p:cTn id="14"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0457" y="22657"/>
            <a:ext cx="9254457"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Black" pitchFamily="34" charset="0"/>
              </a:rPr>
              <a:t>They Remembered His Words</a:t>
            </a:r>
            <a:endParaRPr lang="en-US" sz="4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Black" pitchFamily="34" charset="0"/>
            </a:endParaRPr>
          </a:p>
        </p:txBody>
      </p:sp>
      <p:sp>
        <p:nvSpPr>
          <p:cNvPr id="6" name="TextBox 5"/>
          <p:cNvSpPr txBox="1"/>
          <p:nvPr/>
        </p:nvSpPr>
        <p:spPr>
          <a:xfrm>
            <a:off x="762000" y="1988858"/>
            <a:ext cx="8077200" cy="3035446"/>
          </a:xfrm>
          <a:prstGeom prst="rect">
            <a:avLst/>
          </a:prstGeom>
          <a:noFill/>
        </p:spPr>
        <p:txBody>
          <a:bodyPr wrap="square" rtlCol="0">
            <a:spAutoFit/>
          </a:bodyPr>
          <a:lstStyle/>
          <a:p>
            <a:pPr marL="342900" indent="-342900">
              <a:buFontTx/>
              <a:buChar char="-"/>
            </a:pPr>
            <a:r>
              <a:rPr lang="en-US" sz="2400" b="1" dirty="0" smtClean="0">
                <a:solidFill>
                  <a:srgbClr val="FFFF66"/>
                </a:solidFill>
                <a:latin typeface="Arial Narrow" pitchFamily="34" charset="0"/>
              </a:rPr>
              <a:t>wife subject to husband in everything as the church is to Christ</a:t>
            </a:r>
          </a:p>
          <a:p>
            <a:pPr marL="342900" indent="-342900">
              <a:buFontTx/>
              <a:buChar char="-"/>
            </a:pPr>
            <a:endParaRPr lang="en-US" sz="1050" b="1" dirty="0" smtClean="0">
              <a:solidFill>
                <a:srgbClr val="FFFF66"/>
              </a:solidFill>
              <a:latin typeface="Arial Narrow" pitchFamily="34" charset="0"/>
            </a:endParaRPr>
          </a:p>
          <a:p>
            <a:pPr marL="342900" indent="-342900">
              <a:buFontTx/>
              <a:buChar char="-"/>
            </a:pPr>
            <a:r>
              <a:rPr lang="en-US" sz="2400" b="1" dirty="0" smtClean="0">
                <a:solidFill>
                  <a:srgbClr val="FFFF66"/>
                </a:solidFill>
                <a:latin typeface="Arial Narrow" pitchFamily="34" charset="0"/>
              </a:rPr>
              <a:t>wife respect your husband</a:t>
            </a:r>
          </a:p>
          <a:p>
            <a:pPr marL="342900" indent="-342900">
              <a:lnSpc>
                <a:spcPct val="150000"/>
              </a:lnSpc>
              <a:buFontTx/>
              <a:buChar char="-"/>
            </a:pPr>
            <a:endParaRPr lang="en-US" sz="1050" b="1" dirty="0" smtClean="0">
              <a:solidFill>
                <a:srgbClr val="FFFF66"/>
              </a:solidFill>
              <a:latin typeface="Arial Narrow" pitchFamily="34" charset="0"/>
            </a:endParaRPr>
          </a:p>
          <a:p>
            <a:pPr marL="342900" indent="-342900">
              <a:buFontTx/>
              <a:buChar char="-"/>
            </a:pPr>
            <a:r>
              <a:rPr lang="en-US" sz="2400" b="1" dirty="0" smtClean="0">
                <a:solidFill>
                  <a:srgbClr val="FFFF66"/>
                </a:solidFill>
                <a:latin typeface="Arial Narrow" pitchFamily="34" charset="0"/>
              </a:rPr>
              <a:t>husband be the head</a:t>
            </a:r>
          </a:p>
          <a:p>
            <a:pPr marL="342900" indent="-342900">
              <a:buFontTx/>
              <a:buChar char="-"/>
            </a:pPr>
            <a:endParaRPr lang="en-US" sz="1050" b="1" dirty="0" smtClean="0">
              <a:solidFill>
                <a:srgbClr val="FFFF66"/>
              </a:solidFill>
              <a:latin typeface="Arial Narrow" pitchFamily="34" charset="0"/>
            </a:endParaRPr>
          </a:p>
          <a:p>
            <a:pPr marL="342900" indent="-342900">
              <a:buFontTx/>
              <a:buChar char="-"/>
            </a:pPr>
            <a:r>
              <a:rPr lang="en-US" sz="2400" b="1" dirty="0" smtClean="0">
                <a:solidFill>
                  <a:srgbClr val="FFFF66"/>
                </a:solidFill>
                <a:latin typeface="Arial Narrow" pitchFamily="34" charset="0"/>
              </a:rPr>
              <a:t>husband love wife as self, give self to her just as Christ loved the church &amp; gave Himself for her benefit</a:t>
            </a:r>
          </a:p>
          <a:p>
            <a:pPr marL="342900" indent="-342900">
              <a:buFontTx/>
              <a:buChar char="-"/>
            </a:pPr>
            <a:endParaRPr lang="en-US" sz="1050" b="1" dirty="0" smtClean="0">
              <a:solidFill>
                <a:srgbClr val="FFFF66"/>
              </a:solidFill>
              <a:latin typeface="Arial Narrow" pitchFamily="34" charset="0"/>
            </a:endParaRPr>
          </a:p>
          <a:p>
            <a:pPr marL="342900" indent="-342900">
              <a:buFontTx/>
              <a:buChar char="-"/>
            </a:pPr>
            <a:r>
              <a:rPr lang="en-US" sz="2400" b="1" dirty="0" smtClean="0">
                <a:solidFill>
                  <a:srgbClr val="FFFF66"/>
                </a:solidFill>
                <a:latin typeface="Arial Narrow" pitchFamily="34" charset="0"/>
              </a:rPr>
              <a:t>leave father and mother and be joined becoming one flesh</a:t>
            </a:r>
            <a:endParaRPr lang="en-US" sz="2400" b="1" dirty="0">
              <a:solidFill>
                <a:srgbClr val="FFFF66"/>
              </a:solidFill>
              <a:latin typeface="Arial Narrow" pitchFamily="34" charset="0"/>
            </a:endParaRPr>
          </a:p>
        </p:txBody>
      </p:sp>
      <p:sp>
        <p:nvSpPr>
          <p:cNvPr id="7" name="TextBox 6"/>
          <p:cNvSpPr txBox="1"/>
          <p:nvPr/>
        </p:nvSpPr>
        <p:spPr>
          <a:xfrm>
            <a:off x="961506" y="772084"/>
            <a:ext cx="7287894" cy="461665"/>
          </a:xfrm>
          <a:prstGeom prst="rect">
            <a:avLst/>
          </a:prstGeom>
          <a:noFill/>
        </p:spPr>
        <p:txBody>
          <a:bodyPr wrap="none" rtlCol="0">
            <a:spAutoFit/>
          </a:bodyPr>
          <a:lstStyle/>
          <a:p>
            <a:pPr algn="ctr"/>
            <a:r>
              <a:rPr lang="en-US" sz="2400" dirty="0" smtClean="0">
                <a:solidFill>
                  <a:prstClr val="white"/>
                </a:solidFill>
                <a:latin typeface="Arial Black" pitchFamily="34" charset="0"/>
              </a:rPr>
              <a:t>Rom.7:2 - bound to the law of her husband</a:t>
            </a:r>
            <a:endParaRPr lang="en-US" sz="2400" dirty="0">
              <a:solidFill>
                <a:prstClr val="white"/>
              </a:solidFill>
              <a:latin typeface="Arial Black" pitchFamily="34" charset="0"/>
            </a:endParaRPr>
          </a:p>
        </p:txBody>
      </p:sp>
      <p:sp>
        <p:nvSpPr>
          <p:cNvPr id="9" name="TextBox 8"/>
          <p:cNvSpPr txBox="1"/>
          <p:nvPr/>
        </p:nvSpPr>
        <p:spPr>
          <a:xfrm>
            <a:off x="533400" y="1507958"/>
            <a:ext cx="2688924" cy="461665"/>
          </a:xfrm>
          <a:prstGeom prst="rect">
            <a:avLst/>
          </a:prstGeom>
          <a:noFill/>
        </p:spPr>
        <p:txBody>
          <a:bodyPr wrap="square" rtlCol="0">
            <a:spAutoFit/>
          </a:bodyPr>
          <a:lstStyle/>
          <a:p>
            <a:r>
              <a:rPr lang="en-US" sz="2400" dirty="0" smtClean="0">
                <a:solidFill>
                  <a:srgbClr val="FFFF00"/>
                </a:solidFill>
                <a:latin typeface="Arial Black" pitchFamily="34" charset="0"/>
              </a:rPr>
              <a:t>Eph.5:22-33…</a:t>
            </a:r>
            <a:endParaRPr lang="en-US" sz="2400" dirty="0">
              <a:solidFill>
                <a:srgbClr val="FFFF00"/>
              </a:solidFill>
              <a:latin typeface="Arial Black" pitchFamily="34" charset="0"/>
            </a:endParaRPr>
          </a:p>
        </p:txBody>
      </p:sp>
    </p:spTree>
    <p:extLst>
      <p:ext uri="{BB962C8B-B14F-4D97-AF65-F5344CB8AC3E}">
        <p14:creationId xmlns:p14="http://schemas.microsoft.com/office/powerpoint/2010/main" val="39818307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0457" y="22657"/>
            <a:ext cx="9254457"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Black" pitchFamily="34" charset="0"/>
              </a:rPr>
              <a:t>They Remembered His Words</a:t>
            </a:r>
            <a:endParaRPr lang="en-US" sz="4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Black" pitchFamily="34" charset="0"/>
            </a:endParaRPr>
          </a:p>
        </p:txBody>
      </p:sp>
      <p:sp>
        <p:nvSpPr>
          <p:cNvPr id="6" name="TextBox 5"/>
          <p:cNvSpPr txBox="1"/>
          <p:nvPr/>
        </p:nvSpPr>
        <p:spPr>
          <a:xfrm>
            <a:off x="762000" y="1988858"/>
            <a:ext cx="8077200" cy="2296783"/>
          </a:xfrm>
          <a:prstGeom prst="rect">
            <a:avLst/>
          </a:prstGeom>
          <a:noFill/>
        </p:spPr>
        <p:txBody>
          <a:bodyPr wrap="square" rtlCol="0">
            <a:spAutoFit/>
          </a:bodyPr>
          <a:lstStyle/>
          <a:p>
            <a:pPr marL="342900" indent="-342900">
              <a:buFontTx/>
              <a:buChar char="-"/>
            </a:pPr>
            <a:r>
              <a:rPr lang="en-US" sz="2400" b="1" dirty="0" smtClean="0">
                <a:solidFill>
                  <a:srgbClr val="FFFF66"/>
                </a:solidFill>
                <a:latin typeface="Arial Narrow" pitchFamily="34" charset="0"/>
              </a:rPr>
              <a:t>wife submit to your husband</a:t>
            </a:r>
          </a:p>
          <a:p>
            <a:pPr marL="342900" indent="-342900">
              <a:buFontTx/>
              <a:buChar char="-"/>
            </a:pPr>
            <a:endParaRPr lang="en-US" sz="1050" b="1" dirty="0" smtClean="0">
              <a:solidFill>
                <a:srgbClr val="FFFF66"/>
              </a:solidFill>
              <a:latin typeface="Arial Narrow" pitchFamily="34" charset="0"/>
            </a:endParaRPr>
          </a:p>
          <a:p>
            <a:pPr marL="342900" indent="-342900">
              <a:buFontTx/>
              <a:buChar char="-"/>
            </a:pPr>
            <a:r>
              <a:rPr lang="en-US" sz="2400" b="1" dirty="0" smtClean="0">
                <a:solidFill>
                  <a:srgbClr val="FFFF66"/>
                </a:solidFill>
                <a:latin typeface="Arial Narrow" pitchFamily="34" charset="0"/>
              </a:rPr>
              <a:t>husband love your wife</a:t>
            </a:r>
          </a:p>
          <a:p>
            <a:pPr marL="342900" indent="-342900">
              <a:lnSpc>
                <a:spcPct val="150000"/>
              </a:lnSpc>
              <a:buFontTx/>
              <a:buChar char="-"/>
            </a:pPr>
            <a:endParaRPr lang="en-US" sz="1050" b="1" dirty="0" smtClean="0">
              <a:solidFill>
                <a:srgbClr val="FFFF66"/>
              </a:solidFill>
              <a:latin typeface="Arial Narrow" pitchFamily="34" charset="0"/>
            </a:endParaRPr>
          </a:p>
          <a:p>
            <a:pPr marL="342900" indent="-342900">
              <a:buFontTx/>
              <a:buChar char="-"/>
            </a:pPr>
            <a:r>
              <a:rPr lang="en-US" sz="2400" b="1" dirty="0" smtClean="0">
                <a:solidFill>
                  <a:srgbClr val="FFFF66"/>
                </a:solidFill>
                <a:latin typeface="Arial Narrow" pitchFamily="34" charset="0"/>
              </a:rPr>
              <a:t>husband be the head</a:t>
            </a:r>
          </a:p>
          <a:p>
            <a:pPr marL="342900" indent="-342900">
              <a:buFontTx/>
              <a:buChar char="-"/>
            </a:pPr>
            <a:endParaRPr lang="en-US" sz="1050" b="1" dirty="0" smtClean="0">
              <a:solidFill>
                <a:srgbClr val="FFFF66"/>
              </a:solidFill>
              <a:latin typeface="Arial Narrow" pitchFamily="34" charset="0"/>
            </a:endParaRPr>
          </a:p>
          <a:p>
            <a:pPr marL="342900" indent="-342900">
              <a:buFontTx/>
              <a:buChar char="-"/>
            </a:pPr>
            <a:r>
              <a:rPr lang="en-US" sz="2400" b="1" dirty="0" smtClean="0">
                <a:solidFill>
                  <a:srgbClr val="FFFF66"/>
                </a:solidFill>
                <a:latin typeface="Arial Narrow" pitchFamily="34" charset="0"/>
              </a:rPr>
              <a:t>husband do not be bitter or harsh toward them</a:t>
            </a:r>
          </a:p>
          <a:p>
            <a:pPr marL="342900" indent="-342900">
              <a:buFontTx/>
              <a:buChar char="-"/>
            </a:pPr>
            <a:endParaRPr lang="en-US" sz="1050" b="1" dirty="0" smtClean="0">
              <a:solidFill>
                <a:srgbClr val="FFFF66"/>
              </a:solidFill>
              <a:latin typeface="Arial Narrow" pitchFamily="34" charset="0"/>
            </a:endParaRPr>
          </a:p>
        </p:txBody>
      </p:sp>
      <p:sp>
        <p:nvSpPr>
          <p:cNvPr id="7" name="TextBox 6"/>
          <p:cNvSpPr txBox="1"/>
          <p:nvPr/>
        </p:nvSpPr>
        <p:spPr>
          <a:xfrm>
            <a:off x="961506" y="772084"/>
            <a:ext cx="7287894" cy="461665"/>
          </a:xfrm>
          <a:prstGeom prst="rect">
            <a:avLst/>
          </a:prstGeom>
          <a:noFill/>
        </p:spPr>
        <p:txBody>
          <a:bodyPr wrap="none" rtlCol="0">
            <a:spAutoFit/>
          </a:bodyPr>
          <a:lstStyle/>
          <a:p>
            <a:pPr algn="ctr"/>
            <a:r>
              <a:rPr lang="en-US" sz="2400" dirty="0" smtClean="0">
                <a:solidFill>
                  <a:prstClr val="white"/>
                </a:solidFill>
                <a:latin typeface="Arial Black" pitchFamily="34" charset="0"/>
              </a:rPr>
              <a:t>Rom.7:2 - bound to the law of her husband</a:t>
            </a:r>
            <a:endParaRPr lang="en-US" sz="2400" dirty="0">
              <a:solidFill>
                <a:prstClr val="white"/>
              </a:solidFill>
              <a:latin typeface="Arial Black" pitchFamily="34" charset="0"/>
            </a:endParaRPr>
          </a:p>
        </p:txBody>
      </p:sp>
      <p:sp>
        <p:nvSpPr>
          <p:cNvPr id="9" name="TextBox 8"/>
          <p:cNvSpPr txBox="1"/>
          <p:nvPr/>
        </p:nvSpPr>
        <p:spPr>
          <a:xfrm>
            <a:off x="533400" y="1507958"/>
            <a:ext cx="2688924" cy="461665"/>
          </a:xfrm>
          <a:prstGeom prst="rect">
            <a:avLst/>
          </a:prstGeom>
          <a:noFill/>
        </p:spPr>
        <p:txBody>
          <a:bodyPr wrap="square" rtlCol="0">
            <a:spAutoFit/>
          </a:bodyPr>
          <a:lstStyle/>
          <a:p>
            <a:r>
              <a:rPr lang="en-US" sz="2400" dirty="0" smtClean="0">
                <a:solidFill>
                  <a:srgbClr val="FFFF00"/>
                </a:solidFill>
                <a:latin typeface="Arial Black" pitchFamily="34" charset="0"/>
              </a:rPr>
              <a:t>Col.3:18-19…</a:t>
            </a:r>
            <a:endParaRPr lang="en-US" sz="2400" dirty="0">
              <a:solidFill>
                <a:srgbClr val="FFFF00"/>
              </a:solidFill>
              <a:latin typeface="Arial Black" pitchFamily="34" charset="0"/>
            </a:endParaRPr>
          </a:p>
        </p:txBody>
      </p:sp>
    </p:spTree>
    <p:extLst>
      <p:ext uri="{BB962C8B-B14F-4D97-AF65-F5344CB8AC3E}">
        <p14:creationId xmlns:p14="http://schemas.microsoft.com/office/powerpoint/2010/main" val="763445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2306</TotalTime>
  <Words>1721</Words>
  <Application>Microsoft Office PowerPoint</Application>
  <PresentationFormat>On-screen Show (4:3)</PresentationFormat>
  <Paragraphs>203</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Perry</dc:creator>
  <cp:lastModifiedBy>Perry</cp:lastModifiedBy>
  <cp:revision>172</cp:revision>
  <dcterms:created xsi:type="dcterms:W3CDTF">2011-06-10T02:44:41Z</dcterms:created>
  <dcterms:modified xsi:type="dcterms:W3CDTF">2013-06-30T19:51:30Z</dcterms:modified>
</cp:coreProperties>
</file>