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2" r:id="rId2"/>
    <p:sldId id="316" r:id="rId3"/>
    <p:sldId id="297" r:id="rId4"/>
    <p:sldId id="302" r:id="rId5"/>
    <p:sldId id="303" r:id="rId6"/>
    <p:sldId id="305" r:id="rId7"/>
    <p:sldId id="306" r:id="rId8"/>
    <p:sldId id="307" r:id="rId9"/>
    <p:sldId id="308" r:id="rId10"/>
    <p:sldId id="309" r:id="rId11"/>
    <p:sldId id="310" r:id="rId12"/>
    <p:sldId id="311" r:id="rId13"/>
    <p:sldId id="314" r:id="rId14"/>
    <p:sldId id="312" r:id="rId15"/>
    <p:sldId id="315" r:id="rId16"/>
    <p:sldId id="30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FF00"/>
    <a:srgbClr val="0000CC"/>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54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2A20F1-D91B-480B-B152-8DA4D9E09F4E}" type="datetimeFigureOut">
              <a:rPr lang="en-US" smtClean="0"/>
              <a:pPr/>
              <a:t>8/18/2013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988C7-1DE2-4F7D-BAAB-CCB5EC8D5C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2A20F1-D91B-480B-B152-8DA4D9E09F4E}" type="datetimeFigureOut">
              <a:rPr lang="en-US" smtClean="0"/>
              <a:pPr/>
              <a:t>8/18/2013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988C7-1DE2-4F7D-BAAB-CCB5EC8D5C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2A20F1-D91B-480B-B152-8DA4D9E09F4E}" type="datetimeFigureOut">
              <a:rPr lang="en-US" smtClean="0"/>
              <a:pPr/>
              <a:t>8/18/2013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988C7-1DE2-4F7D-BAAB-CCB5EC8D5C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2A20F1-D91B-480B-B152-8DA4D9E09F4E}" type="datetimeFigureOut">
              <a:rPr lang="en-US" smtClean="0"/>
              <a:pPr/>
              <a:t>8/18/2013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988C7-1DE2-4F7D-BAAB-CCB5EC8D5C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2A20F1-D91B-480B-B152-8DA4D9E09F4E}" type="datetimeFigureOut">
              <a:rPr lang="en-US" smtClean="0"/>
              <a:pPr/>
              <a:t>8/18/2013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988C7-1DE2-4F7D-BAAB-CCB5EC8D5C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2A20F1-D91B-480B-B152-8DA4D9E09F4E}" type="datetimeFigureOut">
              <a:rPr lang="en-US" smtClean="0"/>
              <a:pPr/>
              <a:t>8/18/2013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D988C7-1DE2-4F7D-BAAB-CCB5EC8D5C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2A20F1-D91B-480B-B152-8DA4D9E09F4E}" type="datetimeFigureOut">
              <a:rPr lang="en-US" smtClean="0"/>
              <a:pPr/>
              <a:t>8/18/2013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D988C7-1DE2-4F7D-BAAB-CCB5EC8D5C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2A20F1-D91B-480B-B152-8DA4D9E09F4E}" type="datetimeFigureOut">
              <a:rPr lang="en-US" smtClean="0"/>
              <a:pPr/>
              <a:t>8/18/2013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D988C7-1DE2-4F7D-BAAB-CCB5EC8D5C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2A20F1-D91B-480B-B152-8DA4D9E09F4E}" type="datetimeFigureOut">
              <a:rPr lang="en-US" smtClean="0"/>
              <a:pPr/>
              <a:t>8/18/2013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D988C7-1DE2-4F7D-BAAB-CCB5EC8D5C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2A20F1-D91B-480B-B152-8DA4D9E09F4E}" type="datetimeFigureOut">
              <a:rPr lang="en-US" smtClean="0"/>
              <a:pPr/>
              <a:t>8/18/2013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D988C7-1DE2-4F7D-BAAB-CCB5EC8D5C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2A20F1-D91B-480B-B152-8DA4D9E09F4E}" type="datetimeFigureOut">
              <a:rPr lang="en-US" smtClean="0"/>
              <a:pPr/>
              <a:t>8/18/2013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D988C7-1DE2-4F7D-BAAB-CCB5EC8D5C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2A20F1-D91B-480B-B152-8DA4D9E09F4E}" type="datetimeFigureOut">
              <a:rPr lang="en-US" smtClean="0"/>
              <a:pPr/>
              <a:t>8/18/2013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988C7-1DE2-4F7D-BAAB-CCB5EC8D5C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2777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52400"/>
            <a:ext cx="8305800" cy="830997"/>
          </a:xfrm>
          <a:prstGeom prst="rect">
            <a:avLst/>
          </a:prstGeom>
          <a:noFill/>
        </p:spPr>
        <p:txBody>
          <a:bodyPr wrap="square" rtlCol="0">
            <a:spAutoFit/>
          </a:bodyPr>
          <a:lstStyle/>
          <a:p>
            <a:pPr algn="ctr"/>
            <a:r>
              <a:rPr lang="en-US" sz="2400" b="1" dirty="0" smtClean="0">
                <a:solidFill>
                  <a:schemeClr val="bg1"/>
                </a:solidFill>
                <a:latin typeface="Arial Black" pitchFamily="34" charset="0"/>
              </a:rPr>
              <a:t>“I’ve always been this way, get used to it, that’s just the way I am and I’m not going to change”</a:t>
            </a:r>
            <a:endParaRPr lang="en-US" sz="2400" b="1" dirty="0">
              <a:solidFill>
                <a:schemeClr val="bg1"/>
              </a:solidFill>
              <a:latin typeface="Arial Black" pitchFamily="34" charset="0"/>
            </a:endParaRPr>
          </a:p>
        </p:txBody>
      </p:sp>
      <p:sp>
        <p:nvSpPr>
          <p:cNvPr id="3" name="TextBox 2"/>
          <p:cNvSpPr txBox="1"/>
          <p:nvPr/>
        </p:nvSpPr>
        <p:spPr>
          <a:xfrm>
            <a:off x="228600" y="1005353"/>
            <a:ext cx="3799438" cy="461665"/>
          </a:xfrm>
          <a:prstGeom prst="rect">
            <a:avLst/>
          </a:prstGeom>
          <a:noFill/>
        </p:spPr>
        <p:txBody>
          <a:bodyPr wrap="none" rtlCol="0">
            <a:spAutoFit/>
          </a:bodyPr>
          <a:lstStyle/>
          <a:p>
            <a:r>
              <a:rPr lang="en-US" sz="2400" b="1" dirty="0" smtClean="0">
                <a:solidFill>
                  <a:srgbClr val="FFFF00"/>
                </a:solidFill>
                <a:latin typeface="Arial Narrow" pitchFamily="34" charset="0"/>
              </a:rPr>
              <a:t>I just sort of blurt things out…</a:t>
            </a:r>
            <a:endParaRPr lang="en-US" sz="2400" b="1" dirty="0">
              <a:solidFill>
                <a:srgbClr val="FFFF00"/>
              </a:solidFill>
              <a:latin typeface="Arial Narrow" pitchFamily="34" charset="0"/>
            </a:endParaRPr>
          </a:p>
        </p:txBody>
      </p:sp>
      <p:sp>
        <p:nvSpPr>
          <p:cNvPr id="4" name="TextBox 3"/>
          <p:cNvSpPr txBox="1"/>
          <p:nvPr/>
        </p:nvSpPr>
        <p:spPr>
          <a:xfrm>
            <a:off x="685800" y="1485099"/>
            <a:ext cx="7467600" cy="3739485"/>
          </a:xfrm>
          <a:prstGeom prst="rect">
            <a:avLst/>
          </a:prstGeom>
          <a:noFill/>
        </p:spPr>
        <p:txBody>
          <a:bodyPr wrap="square" rtlCol="0">
            <a:spAutoFit/>
          </a:bodyPr>
          <a:lstStyle/>
          <a:p>
            <a:pPr algn="just"/>
            <a:r>
              <a:rPr lang="en-US" sz="2400" b="1" i="1" u="sng" dirty="0">
                <a:solidFill>
                  <a:schemeClr val="bg1"/>
                </a:solidFill>
                <a:latin typeface="Arial Narrow" pitchFamily="34" charset="0"/>
              </a:rPr>
              <a:t>Eph.4:29 </a:t>
            </a:r>
            <a:r>
              <a:rPr lang="en-US" sz="2400" b="1" dirty="0">
                <a:solidFill>
                  <a:schemeClr val="bg1"/>
                </a:solidFill>
                <a:latin typeface="Arial Narrow" pitchFamily="34" charset="0"/>
              </a:rPr>
              <a:t>- “Let no corrupt word proceed out of your mouth, but what is good for necessary edification, that it may impart grace to the hearers.”</a:t>
            </a:r>
          </a:p>
          <a:p>
            <a:pPr algn="just"/>
            <a:endParaRPr lang="en-US" sz="1050" b="1" dirty="0" smtClean="0">
              <a:solidFill>
                <a:schemeClr val="bg1"/>
              </a:solidFill>
              <a:latin typeface="Arial Narrow" pitchFamily="34" charset="0"/>
            </a:endParaRPr>
          </a:p>
          <a:p>
            <a:pPr algn="just"/>
            <a:r>
              <a:rPr lang="en-US" sz="2400" b="1" i="1" u="sng" dirty="0" smtClean="0">
                <a:solidFill>
                  <a:schemeClr val="bg1"/>
                </a:solidFill>
                <a:latin typeface="Arial Narrow" pitchFamily="34" charset="0"/>
              </a:rPr>
              <a:t>Prov.25:11</a:t>
            </a:r>
            <a:r>
              <a:rPr lang="en-US" sz="2400" b="1" dirty="0" smtClean="0">
                <a:solidFill>
                  <a:schemeClr val="bg1"/>
                </a:solidFill>
                <a:latin typeface="Arial Narrow" pitchFamily="34" charset="0"/>
              </a:rPr>
              <a:t> </a:t>
            </a:r>
            <a:r>
              <a:rPr lang="en-US" sz="2400" b="1" dirty="0">
                <a:solidFill>
                  <a:schemeClr val="bg1"/>
                </a:solidFill>
                <a:latin typeface="Arial Narrow" pitchFamily="34" charset="0"/>
              </a:rPr>
              <a:t>- “A word fitly spoken </a:t>
            </a:r>
            <a:r>
              <a:rPr lang="en-US" sz="2400" b="1" i="1" dirty="0">
                <a:solidFill>
                  <a:schemeClr val="bg1"/>
                </a:solidFill>
                <a:latin typeface="Arial Narrow" pitchFamily="34" charset="0"/>
              </a:rPr>
              <a:t>is like </a:t>
            </a:r>
            <a:r>
              <a:rPr lang="en-US" sz="2400" b="1" dirty="0">
                <a:solidFill>
                  <a:schemeClr val="bg1"/>
                </a:solidFill>
                <a:latin typeface="Arial Narrow" pitchFamily="34" charset="0"/>
              </a:rPr>
              <a:t>apples of gold In settings of silver.”</a:t>
            </a:r>
          </a:p>
          <a:p>
            <a:pPr algn="just"/>
            <a:endParaRPr lang="en-US" sz="1050" b="1" dirty="0" smtClean="0">
              <a:solidFill>
                <a:schemeClr val="bg1"/>
              </a:solidFill>
              <a:latin typeface="Arial Narrow" pitchFamily="34" charset="0"/>
            </a:endParaRPr>
          </a:p>
          <a:p>
            <a:pPr algn="just"/>
            <a:r>
              <a:rPr lang="en-US" sz="2400" b="1" i="1" u="sng" dirty="0" smtClean="0">
                <a:solidFill>
                  <a:schemeClr val="bg1"/>
                </a:solidFill>
                <a:latin typeface="Arial Narrow" pitchFamily="34" charset="0"/>
              </a:rPr>
              <a:t>2Tim.2:24-25</a:t>
            </a:r>
            <a:r>
              <a:rPr lang="en-US" sz="2400" b="1" dirty="0" smtClean="0">
                <a:solidFill>
                  <a:schemeClr val="bg1"/>
                </a:solidFill>
                <a:latin typeface="Arial Narrow" pitchFamily="34" charset="0"/>
              </a:rPr>
              <a:t> </a:t>
            </a:r>
            <a:r>
              <a:rPr lang="en-US" sz="2400" b="1" dirty="0">
                <a:solidFill>
                  <a:schemeClr val="bg1"/>
                </a:solidFill>
                <a:latin typeface="Arial Narrow" pitchFamily="34" charset="0"/>
              </a:rPr>
              <a:t>- “And a servant of the Lord must not quarrel but be gentle to all, able to teach, patient, in humility correcting those who are in opposition, if God perhaps will grant them repentance, so that they may know the truth”</a:t>
            </a:r>
          </a:p>
        </p:txBody>
      </p:sp>
      <p:sp>
        <p:nvSpPr>
          <p:cNvPr id="5" name="TextBox 4"/>
          <p:cNvSpPr txBox="1"/>
          <p:nvPr/>
        </p:nvSpPr>
        <p:spPr>
          <a:xfrm>
            <a:off x="304235" y="5380559"/>
            <a:ext cx="3723803" cy="1200329"/>
          </a:xfrm>
          <a:prstGeom prst="rect">
            <a:avLst/>
          </a:prstGeom>
          <a:noFill/>
        </p:spPr>
        <p:txBody>
          <a:bodyPr wrap="square" rtlCol="0">
            <a:spAutoFit/>
          </a:bodyPr>
          <a:lstStyle/>
          <a:p>
            <a:pPr algn="ctr"/>
            <a:r>
              <a:rPr lang="en-US" sz="2400" b="1" dirty="0" smtClean="0">
                <a:solidFill>
                  <a:srgbClr val="00FFFF"/>
                </a:solidFill>
                <a:latin typeface="Arial Black" pitchFamily="34" charset="0"/>
              </a:rPr>
              <a:t>OUR ACTIONS HAVE AN IMPACT ON OTHERS</a:t>
            </a:r>
            <a:endParaRPr lang="en-US" sz="2400" b="1" dirty="0">
              <a:solidFill>
                <a:srgbClr val="00FFFF"/>
              </a:solidFill>
              <a:latin typeface="Arial Black" pitchFamily="34" charset="0"/>
            </a:endParaRPr>
          </a:p>
        </p:txBody>
      </p:sp>
    </p:spTree>
    <p:extLst>
      <p:ext uri="{BB962C8B-B14F-4D97-AF65-F5344CB8AC3E}">
        <p14:creationId xmlns:p14="http://schemas.microsoft.com/office/powerpoint/2010/main" val="415170344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21"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8)">
                                      <p:cBhvr>
                                        <p:cTn id="1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52400"/>
            <a:ext cx="8305800" cy="830997"/>
          </a:xfrm>
          <a:prstGeom prst="rect">
            <a:avLst/>
          </a:prstGeom>
          <a:noFill/>
        </p:spPr>
        <p:txBody>
          <a:bodyPr wrap="square" rtlCol="0">
            <a:spAutoFit/>
          </a:bodyPr>
          <a:lstStyle/>
          <a:p>
            <a:pPr algn="ctr"/>
            <a:r>
              <a:rPr lang="en-US" sz="2400" b="1" dirty="0" smtClean="0">
                <a:solidFill>
                  <a:prstClr val="white"/>
                </a:solidFill>
                <a:latin typeface="Arial Black" pitchFamily="34" charset="0"/>
              </a:rPr>
              <a:t>“I’ve always been this way, get used to it, that’s just the way I am and I’m not going to change”</a:t>
            </a:r>
            <a:endParaRPr lang="en-US" sz="2400" b="1" dirty="0">
              <a:solidFill>
                <a:prstClr val="white"/>
              </a:solidFill>
              <a:latin typeface="Arial Black" pitchFamily="34" charset="0"/>
            </a:endParaRPr>
          </a:p>
        </p:txBody>
      </p:sp>
      <p:sp>
        <p:nvSpPr>
          <p:cNvPr id="3" name="TextBox 2"/>
          <p:cNvSpPr txBox="1"/>
          <p:nvPr/>
        </p:nvSpPr>
        <p:spPr>
          <a:xfrm>
            <a:off x="228600" y="1005353"/>
            <a:ext cx="4374916" cy="461665"/>
          </a:xfrm>
          <a:prstGeom prst="rect">
            <a:avLst/>
          </a:prstGeom>
          <a:noFill/>
        </p:spPr>
        <p:txBody>
          <a:bodyPr wrap="none" rtlCol="0">
            <a:spAutoFit/>
          </a:bodyPr>
          <a:lstStyle/>
          <a:p>
            <a:r>
              <a:rPr lang="en-US" sz="2400" b="1" dirty="0" smtClean="0">
                <a:solidFill>
                  <a:srgbClr val="FFFF00"/>
                </a:solidFill>
                <a:latin typeface="Arial Narrow" pitchFamily="34" charset="0"/>
              </a:rPr>
              <a:t>I don’t take nothing from nobody…</a:t>
            </a:r>
            <a:endParaRPr lang="en-US" sz="2400" b="1" dirty="0">
              <a:solidFill>
                <a:srgbClr val="FFFF00"/>
              </a:solidFill>
              <a:latin typeface="Arial Narrow" pitchFamily="34" charset="0"/>
            </a:endParaRPr>
          </a:p>
        </p:txBody>
      </p:sp>
      <p:sp>
        <p:nvSpPr>
          <p:cNvPr id="4" name="TextBox 3"/>
          <p:cNvSpPr txBox="1"/>
          <p:nvPr/>
        </p:nvSpPr>
        <p:spPr>
          <a:xfrm>
            <a:off x="685800" y="1485099"/>
            <a:ext cx="7467600" cy="2793072"/>
          </a:xfrm>
          <a:prstGeom prst="rect">
            <a:avLst/>
          </a:prstGeom>
          <a:noFill/>
        </p:spPr>
        <p:txBody>
          <a:bodyPr wrap="square" rtlCol="0">
            <a:spAutoFit/>
          </a:bodyPr>
          <a:lstStyle/>
          <a:p>
            <a:pPr algn="just"/>
            <a:r>
              <a:rPr lang="en-US" sz="2400" b="1" i="1" u="sng" dirty="0" smtClean="0">
                <a:solidFill>
                  <a:prstClr val="white"/>
                </a:solidFill>
                <a:latin typeface="Arial Narrow" pitchFamily="34" charset="0"/>
              </a:rPr>
              <a:t>Eph.4:2 </a:t>
            </a:r>
            <a:r>
              <a:rPr lang="en-US" sz="2400" b="1" dirty="0">
                <a:solidFill>
                  <a:prstClr val="white"/>
                </a:solidFill>
                <a:latin typeface="Arial Narrow" pitchFamily="34" charset="0"/>
              </a:rPr>
              <a:t>- </a:t>
            </a:r>
            <a:r>
              <a:rPr lang="en-US" sz="2400" b="1" dirty="0" smtClean="0">
                <a:solidFill>
                  <a:prstClr val="white"/>
                </a:solidFill>
                <a:latin typeface="Arial Narrow" pitchFamily="34" charset="0"/>
              </a:rPr>
              <a:t>“bearing with one another in love”</a:t>
            </a:r>
            <a:endParaRPr lang="en-US" sz="2400" b="1" dirty="0">
              <a:solidFill>
                <a:prstClr val="white"/>
              </a:solidFill>
              <a:latin typeface="Arial Narrow" pitchFamily="34" charset="0"/>
            </a:endParaRPr>
          </a:p>
          <a:p>
            <a:pPr algn="just"/>
            <a:endParaRPr lang="en-US" sz="1050" b="1" dirty="0" smtClean="0">
              <a:solidFill>
                <a:prstClr val="white"/>
              </a:solidFill>
              <a:latin typeface="Arial Narrow" pitchFamily="34" charset="0"/>
            </a:endParaRPr>
          </a:p>
          <a:p>
            <a:pPr algn="just"/>
            <a:r>
              <a:rPr lang="en-US" sz="2400" b="1" i="1" u="sng" dirty="0" smtClean="0">
                <a:solidFill>
                  <a:prstClr val="white"/>
                </a:solidFill>
                <a:latin typeface="Arial Narrow" pitchFamily="34" charset="0"/>
              </a:rPr>
              <a:t>1Pet.5:5</a:t>
            </a:r>
            <a:r>
              <a:rPr lang="en-US" sz="2400" b="1" dirty="0" smtClean="0">
                <a:solidFill>
                  <a:prstClr val="white"/>
                </a:solidFill>
                <a:latin typeface="Arial Narrow" pitchFamily="34" charset="0"/>
              </a:rPr>
              <a:t> </a:t>
            </a:r>
            <a:r>
              <a:rPr lang="en-US" sz="2400" b="1" dirty="0">
                <a:solidFill>
                  <a:prstClr val="white"/>
                </a:solidFill>
                <a:latin typeface="Arial Narrow" pitchFamily="34" charset="0"/>
              </a:rPr>
              <a:t>- </a:t>
            </a:r>
            <a:r>
              <a:rPr lang="en-US" sz="2400" b="1" dirty="0" smtClean="0">
                <a:solidFill>
                  <a:prstClr val="white"/>
                </a:solidFill>
                <a:latin typeface="Arial Narrow" pitchFamily="34" charset="0"/>
              </a:rPr>
              <a:t>“be clothed with humility”</a:t>
            </a:r>
            <a:endParaRPr lang="en-US" sz="2400" b="1" dirty="0">
              <a:solidFill>
                <a:prstClr val="white"/>
              </a:solidFill>
              <a:latin typeface="Arial Narrow" pitchFamily="34" charset="0"/>
            </a:endParaRPr>
          </a:p>
          <a:p>
            <a:pPr algn="just"/>
            <a:endParaRPr lang="en-US" sz="1050" b="1" dirty="0" smtClean="0">
              <a:solidFill>
                <a:prstClr val="white"/>
              </a:solidFill>
              <a:latin typeface="Arial Narrow" pitchFamily="34" charset="0"/>
            </a:endParaRPr>
          </a:p>
          <a:p>
            <a:pPr algn="just"/>
            <a:r>
              <a:rPr lang="en-US" sz="2400" b="1" i="1" u="sng" dirty="0" smtClean="0">
                <a:solidFill>
                  <a:prstClr val="white"/>
                </a:solidFill>
                <a:latin typeface="Arial Narrow" pitchFamily="34" charset="0"/>
              </a:rPr>
              <a:t>Rom.12:14-21</a:t>
            </a:r>
            <a:r>
              <a:rPr lang="en-US" sz="2400" b="1" dirty="0" smtClean="0">
                <a:solidFill>
                  <a:prstClr val="white"/>
                </a:solidFill>
                <a:latin typeface="Arial Narrow" pitchFamily="34" charset="0"/>
              </a:rPr>
              <a:t> </a:t>
            </a:r>
            <a:r>
              <a:rPr lang="en-US" sz="2400" b="1" dirty="0">
                <a:solidFill>
                  <a:prstClr val="white"/>
                </a:solidFill>
                <a:latin typeface="Arial Narrow" pitchFamily="34" charset="0"/>
              </a:rPr>
              <a:t>- </a:t>
            </a:r>
            <a:r>
              <a:rPr lang="en-US" sz="2400" b="1" dirty="0" smtClean="0">
                <a:solidFill>
                  <a:prstClr val="white"/>
                </a:solidFill>
                <a:latin typeface="Arial Narrow" pitchFamily="34" charset="0"/>
              </a:rPr>
              <a:t>“bless those who persecute you …  repay no one evil for evil  …  if your enemy is hungry feed him  …  overcome evil with good”</a:t>
            </a:r>
          </a:p>
          <a:p>
            <a:pPr algn="just"/>
            <a:endParaRPr lang="en-US" sz="1050" b="1" dirty="0">
              <a:solidFill>
                <a:prstClr val="white"/>
              </a:solidFill>
              <a:latin typeface="Arial Narrow" pitchFamily="34" charset="0"/>
            </a:endParaRPr>
          </a:p>
          <a:p>
            <a:pPr algn="just"/>
            <a:r>
              <a:rPr lang="en-US" sz="2400" b="1" i="1" u="sng" dirty="0" smtClean="0">
                <a:solidFill>
                  <a:prstClr val="white"/>
                </a:solidFill>
                <a:latin typeface="Arial Narrow" pitchFamily="34" charset="0"/>
              </a:rPr>
              <a:t>1Cor.6:7</a:t>
            </a:r>
            <a:r>
              <a:rPr lang="en-US" sz="2400" b="1" dirty="0" smtClean="0">
                <a:solidFill>
                  <a:prstClr val="white"/>
                </a:solidFill>
                <a:latin typeface="Arial Narrow" pitchFamily="34" charset="0"/>
              </a:rPr>
              <a:t> - “Why do you not rather accept wrong?”</a:t>
            </a:r>
            <a:endParaRPr lang="en-US" sz="2400" b="1" dirty="0">
              <a:solidFill>
                <a:prstClr val="white"/>
              </a:solidFill>
              <a:latin typeface="Arial Narrow" pitchFamily="34" charset="0"/>
            </a:endParaRPr>
          </a:p>
        </p:txBody>
      </p:sp>
      <p:sp>
        <p:nvSpPr>
          <p:cNvPr id="5" name="TextBox 4"/>
          <p:cNvSpPr txBox="1"/>
          <p:nvPr/>
        </p:nvSpPr>
        <p:spPr>
          <a:xfrm>
            <a:off x="321025" y="4814038"/>
            <a:ext cx="3723803" cy="1200329"/>
          </a:xfrm>
          <a:prstGeom prst="rect">
            <a:avLst/>
          </a:prstGeom>
          <a:noFill/>
        </p:spPr>
        <p:txBody>
          <a:bodyPr wrap="square" rtlCol="0">
            <a:spAutoFit/>
          </a:bodyPr>
          <a:lstStyle/>
          <a:p>
            <a:pPr algn="ctr"/>
            <a:r>
              <a:rPr lang="en-US" sz="2400" b="1" dirty="0" smtClean="0">
                <a:solidFill>
                  <a:srgbClr val="00FFFF"/>
                </a:solidFill>
                <a:latin typeface="Arial Black" pitchFamily="34" charset="0"/>
              </a:rPr>
              <a:t>OUR ACTIONS HAVE AN IMPACT ON OTHERS</a:t>
            </a:r>
            <a:endParaRPr lang="en-US" sz="2400" b="1" dirty="0">
              <a:solidFill>
                <a:srgbClr val="00FFFF"/>
              </a:solidFill>
              <a:latin typeface="Arial Black" pitchFamily="34" charset="0"/>
            </a:endParaRPr>
          </a:p>
        </p:txBody>
      </p:sp>
    </p:spTree>
    <p:extLst>
      <p:ext uri="{BB962C8B-B14F-4D97-AF65-F5344CB8AC3E}">
        <p14:creationId xmlns:p14="http://schemas.microsoft.com/office/powerpoint/2010/main" val="16580853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21"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8)">
                                      <p:cBhvr>
                                        <p:cTn id="1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0"/>
            <a:ext cx="5181600" cy="3105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380999" y="381000"/>
            <a:ext cx="3896195" cy="584775"/>
          </a:xfrm>
          <a:prstGeom prst="rect">
            <a:avLst/>
          </a:prstGeom>
          <a:noFill/>
        </p:spPr>
        <p:txBody>
          <a:bodyPr wrap="none" rtlCol="0">
            <a:spAutoFit/>
          </a:bodyPr>
          <a:lstStyle/>
          <a:p>
            <a:r>
              <a:rPr lang="en-US" sz="3200" dirty="0" smtClean="0">
                <a:solidFill>
                  <a:prstClr val="white"/>
                </a:solidFill>
                <a:latin typeface="Arial Black" pitchFamily="34" charset="0"/>
              </a:rPr>
              <a:t>RELATIONSHIPS</a:t>
            </a:r>
            <a:endParaRPr lang="en-US" sz="3200" dirty="0">
              <a:solidFill>
                <a:prstClr val="white"/>
              </a:solidFill>
              <a:latin typeface="Arial Black" pitchFamily="34" charset="0"/>
            </a:endParaRPr>
          </a:p>
        </p:txBody>
      </p:sp>
      <p:sp>
        <p:nvSpPr>
          <p:cNvPr id="3" name="TextBox 2"/>
          <p:cNvSpPr txBox="1"/>
          <p:nvPr/>
        </p:nvSpPr>
        <p:spPr>
          <a:xfrm rot="1533121">
            <a:off x="3938230" y="2212751"/>
            <a:ext cx="1287532" cy="646331"/>
          </a:xfrm>
          <a:prstGeom prst="rect">
            <a:avLst/>
          </a:prstGeom>
          <a:noFill/>
        </p:spPr>
        <p:txBody>
          <a:bodyPr wrap="none" rtlCol="0">
            <a:spAutoFit/>
          </a:bodyPr>
          <a:lstStyle/>
          <a:p>
            <a:r>
              <a:rPr lang="en-US" sz="3600" dirty="0" smtClean="0">
                <a:solidFill>
                  <a:prstClr val="white"/>
                </a:solidFill>
                <a:latin typeface="Arial Black" pitchFamily="34" charset="0"/>
              </a:rPr>
              <a:t>AND</a:t>
            </a:r>
            <a:endParaRPr lang="en-US" sz="3600" dirty="0">
              <a:solidFill>
                <a:prstClr val="white"/>
              </a:solidFill>
              <a:latin typeface="Arial Black" pitchFamily="34" charset="0"/>
            </a:endParaRPr>
          </a:p>
        </p:txBody>
      </p:sp>
      <p:sp>
        <p:nvSpPr>
          <p:cNvPr id="4" name="TextBox 3"/>
          <p:cNvSpPr txBox="1"/>
          <p:nvPr/>
        </p:nvSpPr>
        <p:spPr>
          <a:xfrm>
            <a:off x="388748" y="1137076"/>
            <a:ext cx="3723803" cy="1200329"/>
          </a:xfrm>
          <a:prstGeom prst="rect">
            <a:avLst/>
          </a:prstGeom>
          <a:solidFill>
            <a:schemeClr val="tx1"/>
          </a:solidFill>
        </p:spPr>
        <p:txBody>
          <a:bodyPr wrap="square" rtlCol="0">
            <a:spAutoFit/>
          </a:bodyPr>
          <a:lstStyle/>
          <a:p>
            <a:pPr algn="ctr"/>
            <a:r>
              <a:rPr lang="en-US" sz="2400" b="1" dirty="0" smtClean="0">
                <a:solidFill>
                  <a:srgbClr val="00FFFF"/>
                </a:solidFill>
                <a:latin typeface="Arial Black" pitchFamily="34" charset="0"/>
              </a:rPr>
              <a:t>OUR ACTIONS HAVE AN IMPACT ON OTHERS</a:t>
            </a:r>
            <a:endParaRPr lang="en-US" sz="2400" b="1" dirty="0">
              <a:solidFill>
                <a:srgbClr val="00FFFF"/>
              </a:solidFill>
              <a:latin typeface="Arial Black" pitchFamily="34" charset="0"/>
            </a:endParaRPr>
          </a:p>
        </p:txBody>
      </p:sp>
      <p:sp>
        <p:nvSpPr>
          <p:cNvPr id="8" name="TextBox 7"/>
          <p:cNvSpPr txBox="1"/>
          <p:nvPr/>
        </p:nvSpPr>
        <p:spPr>
          <a:xfrm>
            <a:off x="366792" y="2337405"/>
            <a:ext cx="3493719" cy="1200329"/>
          </a:xfrm>
          <a:prstGeom prst="rect">
            <a:avLst/>
          </a:prstGeom>
          <a:noFill/>
        </p:spPr>
        <p:txBody>
          <a:bodyPr wrap="square" rtlCol="0">
            <a:spAutoFit/>
          </a:bodyPr>
          <a:lstStyle/>
          <a:p>
            <a:pPr algn="ctr">
              <a:lnSpc>
                <a:spcPct val="150000"/>
              </a:lnSpc>
            </a:pPr>
            <a:r>
              <a:rPr lang="en-US" sz="2400" dirty="0" smtClean="0">
                <a:solidFill>
                  <a:srgbClr val="FFFF00"/>
                </a:solidFill>
                <a:latin typeface="Arial Black" pitchFamily="34" charset="0"/>
              </a:rPr>
              <a:t>Js.1:21-25</a:t>
            </a:r>
          </a:p>
          <a:p>
            <a:pPr algn="ctr">
              <a:lnSpc>
                <a:spcPct val="150000"/>
              </a:lnSpc>
            </a:pPr>
            <a:r>
              <a:rPr lang="en-US" sz="2400" b="1" dirty="0" smtClean="0">
                <a:solidFill>
                  <a:srgbClr val="FFFF00"/>
                </a:solidFill>
                <a:latin typeface="Arial Black" pitchFamily="34" charset="0"/>
              </a:rPr>
              <a:t>1Cor.10:12</a:t>
            </a:r>
          </a:p>
        </p:txBody>
      </p:sp>
      <p:sp>
        <p:nvSpPr>
          <p:cNvPr id="5" name="TextBox 4"/>
          <p:cNvSpPr txBox="1"/>
          <p:nvPr/>
        </p:nvSpPr>
        <p:spPr>
          <a:xfrm>
            <a:off x="4419600" y="3352388"/>
            <a:ext cx="4299011" cy="1200329"/>
          </a:xfrm>
          <a:prstGeom prst="rect">
            <a:avLst/>
          </a:prstGeom>
          <a:solidFill>
            <a:srgbClr val="0070C0"/>
          </a:solidFill>
          <a:ln w="34925">
            <a:solidFill>
              <a:schemeClr val="bg1"/>
            </a:solidFill>
          </a:ln>
        </p:spPr>
        <p:txBody>
          <a:bodyPr wrap="square" rtlCol="0">
            <a:spAutoFit/>
          </a:bodyPr>
          <a:lstStyle/>
          <a:p>
            <a:pPr algn="just"/>
            <a:r>
              <a:rPr lang="en-US" sz="2400" b="1" dirty="0" smtClean="0">
                <a:solidFill>
                  <a:prstClr val="white"/>
                </a:solidFill>
                <a:latin typeface="Arial Narrow" pitchFamily="34" charset="0"/>
              </a:rPr>
              <a:t>“I’ve always been this way, get used to it, that’s just the way I am and I’m not going to change”</a:t>
            </a:r>
            <a:endParaRPr lang="en-US" sz="2400" b="1" dirty="0">
              <a:solidFill>
                <a:prstClr val="white"/>
              </a:solidFill>
              <a:latin typeface="Arial Narrow" pitchFamily="34" charset="0"/>
            </a:endParaRPr>
          </a:p>
        </p:txBody>
      </p:sp>
      <p:sp>
        <p:nvSpPr>
          <p:cNvPr id="6" name="TextBox 5"/>
          <p:cNvSpPr txBox="1"/>
          <p:nvPr/>
        </p:nvSpPr>
        <p:spPr>
          <a:xfrm>
            <a:off x="337087" y="3613998"/>
            <a:ext cx="1589218" cy="523220"/>
          </a:xfrm>
          <a:prstGeom prst="rect">
            <a:avLst/>
          </a:prstGeom>
          <a:noFill/>
        </p:spPr>
        <p:txBody>
          <a:bodyPr wrap="none" rtlCol="0">
            <a:spAutoFit/>
          </a:bodyPr>
          <a:lstStyle/>
          <a:p>
            <a:r>
              <a:rPr lang="en-US" sz="2800" dirty="0" smtClean="0">
                <a:solidFill>
                  <a:schemeClr val="bg1"/>
                </a:solidFill>
                <a:latin typeface="Arial Black" pitchFamily="34" charset="0"/>
              </a:rPr>
              <a:t>Peter…</a:t>
            </a:r>
            <a:endParaRPr lang="en-US" sz="2800" dirty="0">
              <a:solidFill>
                <a:schemeClr val="bg1"/>
              </a:solidFill>
              <a:latin typeface="Arial Black" pitchFamily="34" charset="0"/>
            </a:endParaRPr>
          </a:p>
        </p:txBody>
      </p:sp>
      <p:sp>
        <p:nvSpPr>
          <p:cNvPr id="7" name="TextBox 6"/>
          <p:cNvSpPr txBox="1"/>
          <p:nvPr/>
        </p:nvSpPr>
        <p:spPr>
          <a:xfrm>
            <a:off x="685800" y="4170798"/>
            <a:ext cx="5360314" cy="1200329"/>
          </a:xfrm>
          <a:prstGeom prst="rect">
            <a:avLst/>
          </a:prstGeom>
          <a:noFill/>
        </p:spPr>
        <p:txBody>
          <a:bodyPr wrap="none" rtlCol="0">
            <a:spAutoFit/>
          </a:bodyPr>
          <a:lstStyle/>
          <a:p>
            <a:r>
              <a:rPr lang="en-US" sz="2400" b="1" dirty="0" smtClean="0">
                <a:solidFill>
                  <a:srgbClr val="FFFF66"/>
                </a:solidFill>
                <a:latin typeface="Arial Narrow" pitchFamily="34" charset="0"/>
              </a:rPr>
              <a:t>Mt.14:22-28  …  Mt.14:29-31</a:t>
            </a:r>
          </a:p>
          <a:p>
            <a:r>
              <a:rPr lang="en-US" sz="2400" b="1" dirty="0" smtClean="0">
                <a:solidFill>
                  <a:srgbClr val="FFFF66"/>
                </a:solidFill>
                <a:latin typeface="Arial Narrow" pitchFamily="34" charset="0"/>
              </a:rPr>
              <a:t>Mt.26:31-35  …  Mt.26:69-75</a:t>
            </a:r>
          </a:p>
          <a:p>
            <a:r>
              <a:rPr lang="en-US" sz="2400" b="1" dirty="0" smtClean="0">
                <a:solidFill>
                  <a:srgbClr val="FFFF66"/>
                </a:solidFill>
                <a:latin typeface="Arial Narrow" pitchFamily="34" charset="0"/>
              </a:rPr>
              <a:t>Acts 10:34-35; 11:17-18; 15:7-11 … Gal.2:12</a:t>
            </a:r>
            <a:endParaRPr lang="en-US" sz="2400" b="1" dirty="0">
              <a:solidFill>
                <a:srgbClr val="FFFF66"/>
              </a:solidFill>
              <a:latin typeface="Arial Narrow" pitchFamily="34" charset="0"/>
            </a:endParaRPr>
          </a:p>
        </p:txBody>
      </p:sp>
    </p:spTree>
    <p:extLst>
      <p:ext uri="{BB962C8B-B14F-4D97-AF65-F5344CB8AC3E}">
        <p14:creationId xmlns:p14="http://schemas.microsoft.com/office/powerpoint/2010/main" val="413641040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p:cTn id="13"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8">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580">
                                          <p:stCondLst>
                                            <p:cond delay="0"/>
                                          </p:stCondLst>
                                        </p:cTn>
                                        <p:tgtEl>
                                          <p:spTgt spid="6"/>
                                        </p:tgtEl>
                                      </p:cBhvr>
                                    </p:animEffect>
                                    <p:anim calcmode="lin" valueType="num">
                                      <p:cBhvr>
                                        <p:cTn id="20"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5" dur="26">
                                          <p:stCondLst>
                                            <p:cond delay="650"/>
                                          </p:stCondLst>
                                        </p:cTn>
                                        <p:tgtEl>
                                          <p:spTgt spid="6"/>
                                        </p:tgtEl>
                                      </p:cBhvr>
                                      <p:to x="100000" y="60000"/>
                                    </p:animScale>
                                    <p:animScale>
                                      <p:cBhvr>
                                        <p:cTn id="26" dur="166" decel="50000">
                                          <p:stCondLst>
                                            <p:cond delay="676"/>
                                          </p:stCondLst>
                                        </p:cTn>
                                        <p:tgtEl>
                                          <p:spTgt spid="6"/>
                                        </p:tgtEl>
                                      </p:cBhvr>
                                      <p:to x="100000" y="100000"/>
                                    </p:animScale>
                                    <p:animScale>
                                      <p:cBhvr>
                                        <p:cTn id="27" dur="26">
                                          <p:stCondLst>
                                            <p:cond delay="1312"/>
                                          </p:stCondLst>
                                        </p:cTn>
                                        <p:tgtEl>
                                          <p:spTgt spid="6"/>
                                        </p:tgtEl>
                                      </p:cBhvr>
                                      <p:to x="100000" y="80000"/>
                                    </p:animScale>
                                    <p:animScale>
                                      <p:cBhvr>
                                        <p:cTn id="28" dur="166" decel="50000">
                                          <p:stCondLst>
                                            <p:cond delay="1338"/>
                                          </p:stCondLst>
                                        </p:cTn>
                                        <p:tgtEl>
                                          <p:spTgt spid="6"/>
                                        </p:tgtEl>
                                      </p:cBhvr>
                                      <p:to x="100000" y="100000"/>
                                    </p:animScale>
                                    <p:animScale>
                                      <p:cBhvr>
                                        <p:cTn id="29" dur="26">
                                          <p:stCondLst>
                                            <p:cond delay="1642"/>
                                          </p:stCondLst>
                                        </p:cTn>
                                        <p:tgtEl>
                                          <p:spTgt spid="6"/>
                                        </p:tgtEl>
                                      </p:cBhvr>
                                      <p:to x="100000" y="90000"/>
                                    </p:animScale>
                                    <p:animScale>
                                      <p:cBhvr>
                                        <p:cTn id="30" dur="166" decel="50000">
                                          <p:stCondLst>
                                            <p:cond delay="1668"/>
                                          </p:stCondLst>
                                        </p:cTn>
                                        <p:tgtEl>
                                          <p:spTgt spid="6"/>
                                        </p:tgtEl>
                                      </p:cBhvr>
                                      <p:to x="100000" y="100000"/>
                                    </p:animScale>
                                    <p:animScale>
                                      <p:cBhvr>
                                        <p:cTn id="31" dur="26">
                                          <p:stCondLst>
                                            <p:cond delay="1808"/>
                                          </p:stCondLst>
                                        </p:cTn>
                                        <p:tgtEl>
                                          <p:spTgt spid="6"/>
                                        </p:tgtEl>
                                      </p:cBhvr>
                                      <p:to x="100000" y="95000"/>
                                    </p:animScale>
                                    <p:animScale>
                                      <p:cBhvr>
                                        <p:cTn id="32" dur="166" decel="50000">
                                          <p:stCondLst>
                                            <p:cond delay="1834"/>
                                          </p:stCondLst>
                                        </p:cTn>
                                        <p:tgtEl>
                                          <p:spTgt spid="6"/>
                                        </p:tgtEl>
                                      </p:cBhvr>
                                      <p:to x="100000" y="100000"/>
                                    </p:animScale>
                                  </p:childTnLst>
                                </p:cTn>
                              </p:par>
                            </p:childTnLst>
                          </p:cTn>
                        </p:par>
                        <p:par>
                          <p:cTn id="33" fill="hold">
                            <p:stCondLst>
                              <p:cond delay="2000"/>
                            </p:stCondLst>
                            <p:childTnLst>
                              <p:par>
                                <p:cTn id="34" presetID="47" presetClass="entr" presetSubtype="0" fill="hold" nodeType="afterEffect">
                                  <p:stCondLst>
                                    <p:cond delay="0"/>
                                  </p:stCondLst>
                                  <p:childTnLst>
                                    <p:set>
                                      <p:cBhvr>
                                        <p:cTn id="35" dur="1" fill="hold">
                                          <p:stCondLst>
                                            <p:cond delay="0"/>
                                          </p:stCondLst>
                                        </p:cTn>
                                        <p:tgtEl>
                                          <p:spTgt spid="7">
                                            <p:txEl>
                                              <p:pRg st="0" end="0"/>
                                            </p:txEl>
                                          </p:spTgt>
                                        </p:tgtEl>
                                        <p:attrNameLst>
                                          <p:attrName>style.visibility</p:attrName>
                                        </p:attrNameLst>
                                      </p:cBhvr>
                                      <p:to>
                                        <p:strVal val="visible"/>
                                      </p:to>
                                    </p:set>
                                    <p:animEffect transition="in" filter="fade">
                                      <p:cBhvr>
                                        <p:cTn id="36" dur="1000"/>
                                        <p:tgtEl>
                                          <p:spTgt spid="7">
                                            <p:txEl>
                                              <p:pRg st="0" end="0"/>
                                            </p:txEl>
                                          </p:spTgt>
                                        </p:tgtEl>
                                      </p:cBhvr>
                                    </p:animEffect>
                                    <p:anim calcmode="lin" valueType="num">
                                      <p:cBhvr>
                                        <p:cTn id="37"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38"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par>
                          <p:cTn id="39" fill="hold">
                            <p:stCondLst>
                              <p:cond delay="3000"/>
                            </p:stCondLst>
                            <p:childTnLst>
                              <p:par>
                                <p:cTn id="40" presetID="47" presetClass="entr" presetSubtype="0" fill="hold" nodeType="afterEffect">
                                  <p:stCondLst>
                                    <p:cond delay="0"/>
                                  </p:stCondLst>
                                  <p:childTnLst>
                                    <p:set>
                                      <p:cBhvr>
                                        <p:cTn id="41" dur="1" fill="hold">
                                          <p:stCondLst>
                                            <p:cond delay="0"/>
                                          </p:stCondLst>
                                        </p:cTn>
                                        <p:tgtEl>
                                          <p:spTgt spid="7">
                                            <p:txEl>
                                              <p:pRg st="1" end="1"/>
                                            </p:txEl>
                                          </p:spTgt>
                                        </p:tgtEl>
                                        <p:attrNameLst>
                                          <p:attrName>style.visibility</p:attrName>
                                        </p:attrNameLst>
                                      </p:cBhvr>
                                      <p:to>
                                        <p:strVal val="visible"/>
                                      </p:to>
                                    </p:set>
                                    <p:animEffect transition="in" filter="fade">
                                      <p:cBhvr>
                                        <p:cTn id="42" dur="1000"/>
                                        <p:tgtEl>
                                          <p:spTgt spid="7">
                                            <p:txEl>
                                              <p:pRg st="1" end="1"/>
                                            </p:txEl>
                                          </p:spTgt>
                                        </p:tgtEl>
                                      </p:cBhvr>
                                    </p:animEffect>
                                    <p:anim calcmode="lin" valueType="num">
                                      <p:cBhvr>
                                        <p:cTn id="43"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44"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par>
                          <p:cTn id="45" fill="hold">
                            <p:stCondLst>
                              <p:cond delay="4000"/>
                            </p:stCondLst>
                            <p:childTnLst>
                              <p:par>
                                <p:cTn id="46" presetID="47" presetClass="entr" presetSubtype="0" fill="hold" nodeType="afterEffect">
                                  <p:stCondLst>
                                    <p:cond delay="0"/>
                                  </p:stCondLst>
                                  <p:childTnLst>
                                    <p:set>
                                      <p:cBhvr>
                                        <p:cTn id="47" dur="1" fill="hold">
                                          <p:stCondLst>
                                            <p:cond delay="0"/>
                                          </p:stCondLst>
                                        </p:cTn>
                                        <p:tgtEl>
                                          <p:spTgt spid="7">
                                            <p:txEl>
                                              <p:pRg st="2" end="2"/>
                                            </p:txEl>
                                          </p:spTgt>
                                        </p:tgtEl>
                                        <p:attrNameLst>
                                          <p:attrName>style.visibility</p:attrName>
                                        </p:attrNameLst>
                                      </p:cBhvr>
                                      <p:to>
                                        <p:strVal val="visible"/>
                                      </p:to>
                                    </p:set>
                                    <p:animEffect transition="in" filter="fade">
                                      <p:cBhvr>
                                        <p:cTn id="48" dur="1000"/>
                                        <p:tgtEl>
                                          <p:spTgt spid="7">
                                            <p:txEl>
                                              <p:pRg st="2" end="2"/>
                                            </p:txEl>
                                          </p:spTgt>
                                        </p:tgtEl>
                                      </p:cBhvr>
                                    </p:animEffect>
                                    <p:anim calcmode="lin" valueType="num">
                                      <p:cBhvr>
                                        <p:cTn id="49"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50"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0"/>
            <a:ext cx="5181600" cy="3105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380999" y="381000"/>
            <a:ext cx="3896195" cy="584775"/>
          </a:xfrm>
          <a:prstGeom prst="rect">
            <a:avLst/>
          </a:prstGeom>
          <a:noFill/>
        </p:spPr>
        <p:txBody>
          <a:bodyPr wrap="none" rtlCol="0">
            <a:spAutoFit/>
          </a:bodyPr>
          <a:lstStyle/>
          <a:p>
            <a:r>
              <a:rPr lang="en-US" sz="3200" dirty="0" smtClean="0">
                <a:solidFill>
                  <a:prstClr val="white"/>
                </a:solidFill>
                <a:latin typeface="Arial Black" pitchFamily="34" charset="0"/>
              </a:rPr>
              <a:t>RELATIONSHIPS</a:t>
            </a:r>
            <a:endParaRPr lang="en-US" sz="3200" dirty="0">
              <a:solidFill>
                <a:prstClr val="white"/>
              </a:solidFill>
              <a:latin typeface="Arial Black" pitchFamily="34" charset="0"/>
            </a:endParaRPr>
          </a:p>
        </p:txBody>
      </p:sp>
      <p:sp>
        <p:nvSpPr>
          <p:cNvPr id="3" name="TextBox 2"/>
          <p:cNvSpPr txBox="1"/>
          <p:nvPr/>
        </p:nvSpPr>
        <p:spPr>
          <a:xfrm rot="1533121">
            <a:off x="3938230" y="2212751"/>
            <a:ext cx="1287532" cy="646331"/>
          </a:xfrm>
          <a:prstGeom prst="rect">
            <a:avLst/>
          </a:prstGeom>
          <a:noFill/>
        </p:spPr>
        <p:txBody>
          <a:bodyPr wrap="none" rtlCol="0">
            <a:spAutoFit/>
          </a:bodyPr>
          <a:lstStyle/>
          <a:p>
            <a:r>
              <a:rPr lang="en-US" sz="3600" dirty="0" smtClean="0">
                <a:solidFill>
                  <a:prstClr val="white"/>
                </a:solidFill>
                <a:latin typeface="Arial Black" pitchFamily="34" charset="0"/>
              </a:rPr>
              <a:t>AND</a:t>
            </a:r>
            <a:endParaRPr lang="en-US" sz="3600" dirty="0">
              <a:solidFill>
                <a:prstClr val="white"/>
              </a:solidFill>
              <a:latin typeface="Arial Black" pitchFamily="34" charset="0"/>
            </a:endParaRPr>
          </a:p>
        </p:txBody>
      </p:sp>
      <p:sp>
        <p:nvSpPr>
          <p:cNvPr id="4" name="TextBox 3"/>
          <p:cNvSpPr txBox="1"/>
          <p:nvPr/>
        </p:nvSpPr>
        <p:spPr>
          <a:xfrm>
            <a:off x="388748" y="1137076"/>
            <a:ext cx="3723803" cy="1200329"/>
          </a:xfrm>
          <a:prstGeom prst="rect">
            <a:avLst/>
          </a:prstGeom>
          <a:solidFill>
            <a:schemeClr val="tx1"/>
          </a:solidFill>
        </p:spPr>
        <p:txBody>
          <a:bodyPr wrap="square" rtlCol="0">
            <a:spAutoFit/>
          </a:bodyPr>
          <a:lstStyle/>
          <a:p>
            <a:pPr algn="ctr"/>
            <a:r>
              <a:rPr lang="en-US" sz="2400" b="1" dirty="0" smtClean="0">
                <a:solidFill>
                  <a:srgbClr val="00FFFF"/>
                </a:solidFill>
                <a:latin typeface="Arial Black" pitchFamily="34" charset="0"/>
              </a:rPr>
              <a:t>OUR ACTIONS HAVE AN IMPACT ON OTHERS</a:t>
            </a:r>
            <a:endParaRPr lang="en-US" sz="2400" b="1" dirty="0">
              <a:solidFill>
                <a:srgbClr val="00FFFF"/>
              </a:solidFill>
              <a:latin typeface="Arial Black" pitchFamily="34" charset="0"/>
            </a:endParaRPr>
          </a:p>
        </p:txBody>
      </p:sp>
      <p:sp>
        <p:nvSpPr>
          <p:cNvPr id="5" name="TextBox 4"/>
          <p:cNvSpPr txBox="1"/>
          <p:nvPr/>
        </p:nvSpPr>
        <p:spPr>
          <a:xfrm>
            <a:off x="4112551" y="3382149"/>
            <a:ext cx="4299011" cy="1200329"/>
          </a:xfrm>
          <a:prstGeom prst="rect">
            <a:avLst/>
          </a:prstGeom>
          <a:solidFill>
            <a:srgbClr val="0070C0"/>
          </a:solidFill>
          <a:ln w="34925">
            <a:solidFill>
              <a:schemeClr val="bg1"/>
            </a:solidFill>
          </a:ln>
        </p:spPr>
        <p:txBody>
          <a:bodyPr wrap="square" rtlCol="0">
            <a:spAutoFit/>
          </a:bodyPr>
          <a:lstStyle/>
          <a:p>
            <a:pPr algn="ctr"/>
            <a:r>
              <a:rPr lang="en-US" sz="2400" b="1" dirty="0" smtClean="0">
                <a:solidFill>
                  <a:prstClr val="white"/>
                </a:solidFill>
                <a:latin typeface="Arial Black" pitchFamily="34" charset="0"/>
              </a:rPr>
              <a:t>MAKE SURE OUR IMPACT IS A POSITIVE IMPACT!</a:t>
            </a:r>
            <a:endParaRPr lang="en-US" sz="2400" b="1" dirty="0">
              <a:solidFill>
                <a:prstClr val="white"/>
              </a:solidFill>
              <a:latin typeface="Arial Black" pitchFamily="34" charset="0"/>
            </a:endParaRPr>
          </a:p>
        </p:txBody>
      </p:sp>
      <p:pic>
        <p:nvPicPr>
          <p:cNvPr id="1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7301" y="2535916"/>
            <a:ext cx="3905250" cy="3419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0556599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0"/>
            <a:ext cx="5181600" cy="3105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380999" y="381000"/>
            <a:ext cx="3896195" cy="584775"/>
          </a:xfrm>
          <a:prstGeom prst="rect">
            <a:avLst/>
          </a:prstGeom>
          <a:noFill/>
        </p:spPr>
        <p:txBody>
          <a:bodyPr wrap="none" rtlCol="0">
            <a:spAutoFit/>
          </a:bodyPr>
          <a:lstStyle/>
          <a:p>
            <a:r>
              <a:rPr lang="en-US" sz="3200" dirty="0" smtClean="0">
                <a:solidFill>
                  <a:prstClr val="white"/>
                </a:solidFill>
                <a:latin typeface="Arial Black" pitchFamily="34" charset="0"/>
              </a:rPr>
              <a:t>RELATIONSHIPS</a:t>
            </a:r>
            <a:endParaRPr lang="en-US" sz="3200" dirty="0">
              <a:solidFill>
                <a:prstClr val="white"/>
              </a:solidFill>
              <a:latin typeface="Arial Black" pitchFamily="34" charset="0"/>
            </a:endParaRPr>
          </a:p>
        </p:txBody>
      </p:sp>
      <p:sp>
        <p:nvSpPr>
          <p:cNvPr id="3" name="TextBox 2"/>
          <p:cNvSpPr txBox="1"/>
          <p:nvPr/>
        </p:nvSpPr>
        <p:spPr>
          <a:xfrm rot="1533121">
            <a:off x="3938230" y="2212751"/>
            <a:ext cx="1287532" cy="646331"/>
          </a:xfrm>
          <a:prstGeom prst="rect">
            <a:avLst/>
          </a:prstGeom>
          <a:noFill/>
        </p:spPr>
        <p:txBody>
          <a:bodyPr wrap="none" rtlCol="0">
            <a:spAutoFit/>
          </a:bodyPr>
          <a:lstStyle/>
          <a:p>
            <a:r>
              <a:rPr lang="en-US" sz="3600" dirty="0" smtClean="0">
                <a:solidFill>
                  <a:prstClr val="white"/>
                </a:solidFill>
                <a:latin typeface="Arial Black" pitchFamily="34" charset="0"/>
              </a:rPr>
              <a:t>AND</a:t>
            </a:r>
            <a:endParaRPr lang="en-US" sz="3600" dirty="0">
              <a:solidFill>
                <a:prstClr val="white"/>
              </a:solidFill>
              <a:latin typeface="Arial Black" pitchFamily="34" charset="0"/>
            </a:endParaRPr>
          </a:p>
        </p:txBody>
      </p:sp>
      <p:sp>
        <p:nvSpPr>
          <p:cNvPr id="4" name="TextBox 3"/>
          <p:cNvSpPr txBox="1"/>
          <p:nvPr/>
        </p:nvSpPr>
        <p:spPr>
          <a:xfrm>
            <a:off x="388748" y="1137076"/>
            <a:ext cx="3723803" cy="1200329"/>
          </a:xfrm>
          <a:prstGeom prst="rect">
            <a:avLst/>
          </a:prstGeom>
          <a:solidFill>
            <a:schemeClr val="tx1"/>
          </a:solidFill>
        </p:spPr>
        <p:txBody>
          <a:bodyPr wrap="square" rtlCol="0">
            <a:spAutoFit/>
          </a:bodyPr>
          <a:lstStyle/>
          <a:p>
            <a:pPr algn="ctr"/>
            <a:r>
              <a:rPr lang="en-US" sz="2400" b="1" dirty="0" smtClean="0">
                <a:solidFill>
                  <a:srgbClr val="00FFFF"/>
                </a:solidFill>
                <a:latin typeface="Arial Black" pitchFamily="34" charset="0"/>
              </a:rPr>
              <a:t>PEOPLE IN OUR LIFE CAN HAVE AN IMPACT ON US</a:t>
            </a:r>
            <a:endParaRPr lang="en-US" sz="2400" b="1" dirty="0">
              <a:solidFill>
                <a:srgbClr val="00FFFF"/>
              </a:solidFill>
              <a:latin typeface="Arial Black" pitchFamily="34" charset="0"/>
            </a:endParaRPr>
          </a:p>
        </p:txBody>
      </p:sp>
      <p:sp>
        <p:nvSpPr>
          <p:cNvPr id="8" name="TextBox 7"/>
          <p:cNvSpPr txBox="1"/>
          <p:nvPr/>
        </p:nvSpPr>
        <p:spPr>
          <a:xfrm>
            <a:off x="362917" y="2331599"/>
            <a:ext cx="3493719" cy="2308324"/>
          </a:xfrm>
          <a:prstGeom prst="rect">
            <a:avLst/>
          </a:prstGeom>
          <a:noFill/>
        </p:spPr>
        <p:txBody>
          <a:bodyPr wrap="square" rtlCol="0">
            <a:spAutoFit/>
          </a:bodyPr>
          <a:lstStyle/>
          <a:p>
            <a:pPr algn="ctr">
              <a:lnSpc>
                <a:spcPct val="150000"/>
              </a:lnSpc>
            </a:pPr>
            <a:r>
              <a:rPr lang="en-US" sz="2400" dirty="0" smtClean="0">
                <a:solidFill>
                  <a:srgbClr val="FFFF00"/>
                </a:solidFill>
                <a:latin typeface="Arial Black" pitchFamily="34" charset="0"/>
              </a:rPr>
              <a:t>Gal.2:12</a:t>
            </a:r>
          </a:p>
          <a:p>
            <a:pPr algn="ctr">
              <a:lnSpc>
                <a:spcPct val="150000"/>
              </a:lnSpc>
            </a:pPr>
            <a:r>
              <a:rPr lang="en-US" sz="2400" b="1" dirty="0" smtClean="0">
                <a:solidFill>
                  <a:schemeClr val="bg1"/>
                </a:solidFill>
                <a:latin typeface="Arial Black" pitchFamily="34" charset="0"/>
              </a:rPr>
              <a:t>“fearing the party of the circumcision”</a:t>
            </a:r>
          </a:p>
        </p:txBody>
      </p:sp>
      <p:sp>
        <p:nvSpPr>
          <p:cNvPr id="7" name="TextBox 6"/>
          <p:cNvSpPr txBox="1"/>
          <p:nvPr/>
        </p:nvSpPr>
        <p:spPr>
          <a:xfrm>
            <a:off x="4112551" y="3352388"/>
            <a:ext cx="4802849" cy="830997"/>
          </a:xfrm>
          <a:prstGeom prst="rect">
            <a:avLst/>
          </a:prstGeom>
          <a:solidFill>
            <a:srgbClr val="0070C0"/>
          </a:solidFill>
          <a:ln w="34925">
            <a:solidFill>
              <a:schemeClr val="bg1"/>
            </a:solidFill>
          </a:ln>
        </p:spPr>
        <p:txBody>
          <a:bodyPr wrap="square" rtlCol="0">
            <a:spAutoFit/>
          </a:bodyPr>
          <a:lstStyle/>
          <a:p>
            <a:pPr algn="ctr"/>
            <a:r>
              <a:rPr lang="en-US" sz="2400" b="1" dirty="0" smtClean="0">
                <a:solidFill>
                  <a:prstClr val="white"/>
                </a:solidFill>
                <a:latin typeface="Arial Black" pitchFamily="34" charset="0"/>
              </a:rPr>
              <a:t>YLT - “He was withdrawing and separating himself”</a:t>
            </a:r>
            <a:endParaRPr lang="en-US" sz="2400" b="1" dirty="0">
              <a:solidFill>
                <a:prstClr val="white"/>
              </a:solidFill>
              <a:latin typeface="Arial Black" pitchFamily="34" charset="0"/>
            </a:endParaRPr>
          </a:p>
        </p:txBody>
      </p:sp>
    </p:spTree>
    <p:extLst>
      <p:ext uri="{BB962C8B-B14F-4D97-AF65-F5344CB8AC3E}">
        <p14:creationId xmlns:p14="http://schemas.microsoft.com/office/powerpoint/2010/main" val="256982411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8)">
                                      <p:cBhvr>
                                        <p:cTn id="7" dur="2000"/>
                                        <p:tgtEl>
                                          <p:spTgt spid="4"/>
                                        </p:tgtEl>
                                      </p:cBhvr>
                                    </p:animEffect>
                                  </p:childTnLst>
                                </p:cTn>
                              </p:par>
                            </p:childTnLst>
                          </p:cTn>
                        </p:par>
                        <p:par>
                          <p:cTn id="8" fill="hold">
                            <p:stCondLst>
                              <p:cond delay="2000"/>
                            </p:stCondLst>
                            <p:childTnLst>
                              <p:par>
                                <p:cTn id="9" presetID="23" presetClass="entr" presetSubtype="16" fill="hold" nodeType="after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 calcmode="lin" valueType="num">
                                      <p:cBhvr>
                                        <p:cTn id="11"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8">
                                            <p:txEl>
                                              <p:pRg st="0" end="0"/>
                                            </p:txEl>
                                          </p:spTgt>
                                        </p:tgtEl>
                                        <p:attrNameLst>
                                          <p:attrName>ppt_h</p:attrName>
                                        </p:attrNameLst>
                                      </p:cBhvr>
                                      <p:tavLst>
                                        <p:tav tm="0">
                                          <p:val>
                                            <p:fltVal val="0"/>
                                          </p:val>
                                        </p:tav>
                                        <p:tav tm="100000">
                                          <p:val>
                                            <p:strVal val="#ppt_h"/>
                                          </p:val>
                                        </p:tav>
                                      </p:tavLst>
                                    </p:anim>
                                  </p:childTnLst>
                                </p:cTn>
                              </p:par>
                            </p:childTnLst>
                          </p:cTn>
                        </p:par>
                        <p:par>
                          <p:cTn id="13" fill="hold">
                            <p:stCondLst>
                              <p:cond delay="2500"/>
                            </p:stCondLst>
                            <p:childTnLst>
                              <p:par>
                                <p:cTn id="14" presetID="23" presetClass="entr" presetSubtype="16" fill="hold" nodeType="afterEffect">
                                  <p:stCondLst>
                                    <p:cond delay="0"/>
                                  </p:stCondLst>
                                  <p:childTnLst>
                                    <p:set>
                                      <p:cBhvr>
                                        <p:cTn id="15" dur="1" fill="hold">
                                          <p:stCondLst>
                                            <p:cond delay="0"/>
                                          </p:stCondLst>
                                        </p:cTn>
                                        <p:tgtEl>
                                          <p:spTgt spid="8">
                                            <p:txEl>
                                              <p:pRg st="1" end="1"/>
                                            </p:txEl>
                                          </p:spTgt>
                                        </p:tgtEl>
                                        <p:attrNameLst>
                                          <p:attrName>style.visibility</p:attrName>
                                        </p:attrNameLst>
                                      </p:cBhvr>
                                      <p:to>
                                        <p:strVal val="visible"/>
                                      </p:to>
                                    </p:set>
                                    <p:anim calcmode="lin" valueType="num">
                                      <p:cBhvr>
                                        <p:cTn id="16"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8">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47"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011"/>
            <a:ext cx="3609814" cy="523220"/>
          </a:xfrm>
          <a:prstGeom prst="rect">
            <a:avLst/>
          </a:prstGeom>
          <a:noFill/>
        </p:spPr>
        <p:txBody>
          <a:bodyPr wrap="square" rtlCol="0">
            <a:spAutoFit/>
          </a:bodyPr>
          <a:lstStyle/>
          <a:p>
            <a:pPr algn="ctr"/>
            <a:r>
              <a:rPr lang="en-US" sz="2800" b="1" dirty="0" smtClean="0">
                <a:solidFill>
                  <a:prstClr val="white"/>
                </a:solidFill>
                <a:latin typeface="Arial Black" pitchFamily="34" charset="0"/>
              </a:rPr>
              <a:t>Barnabas…</a:t>
            </a:r>
            <a:endParaRPr lang="en-US" sz="2800" b="1" dirty="0">
              <a:solidFill>
                <a:prstClr val="white"/>
              </a:solidFill>
              <a:latin typeface="Arial Black" pitchFamily="34" charset="0"/>
            </a:endParaRPr>
          </a:p>
        </p:txBody>
      </p:sp>
      <p:sp>
        <p:nvSpPr>
          <p:cNvPr id="3" name="TextBox 2"/>
          <p:cNvSpPr txBox="1"/>
          <p:nvPr/>
        </p:nvSpPr>
        <p:spPr>
          <a:xfrm>
            <a:off x="1143000" y="547184"/>
            <a:ext cx="6533135" cy="1938992"/>
          </a:xfrm>
          <a:prstGeom prst="rect">
            <a:avLst/>
          </a:prstGeom>
          <a:noFill/>
          <a:ln w="76200">
            <a:solidFill>
              <a:srgbClr val="0000CC"/>
            </a:solidFill>
          </a:ln>
        </p:spPr>
        <p:txBody>
          <a:bodyPr wrap="none" rtlCol="0">
            <a:spAutoFit/>
          </a:bodyPr>
          <a:lstStyle/>
          <a:p>
            <a:r>
              <a:rPr lang="en-US" sz="2400" b="1" dirty="0" smtClean="0">
                <a:solidFill>
                  <a:srgbClr val="FFFF66"/>
                </a:solidFill>
                <a:latin typeface="Arial Narrow" pitchFamily="34" charset="0"/>
              </a:rPr>
              <a:t>Acts 9:27 </a:t>
            </a:r>
            <a:r>
              <a:rPr lang="en-US" sz="2400" b="1" dirty="0" smtClean="0">
                <a:solidFill>
                  <a:schemeClr val="bg1"/>
                </a:solidFill>
                <a:latin typeface="Arial Narrow" pitchFamily="34" charset="0"/>
              </a:rPr>
              <a:t>- interceded on Paul’s behalf</a:t>
            </a:r>
          </a:p>
          <a:p>
            <a:r>
              <a:rPr lang="en-US" sz="2400" b="1" dirty="0" smtClean="0">
                <a:solidFill>
                  <a:srgbClr val="FFFF66"/>
                </a:solidFill>
                <a:latin typeface="Arial Narrow" pitchFamily="34" charset="0"/>
              </a:rPr>
              <a:t>Acts 11:22-26 </a:t>
            </a:r>
            <a:r>
              <a:rPr lang="en-US" sz="2400" b="1" dirty="0" smtClean="0">
                <a:solidFill>
                  <a:schemeClr val="bg1"/>
                </a:solidFill>
                <a:latin typeface="Arial Narrow" pitchFamily="34" charset="0"/>
              </a:rPr>
              <a:t>- helped new converts at Antioch</a:t>
            </a:r>
          </a:p>
          <a:p>
            <a:r>
              <a:rPr lang="en-US" sz="2400" b="1" dirty="0" smtClean="0">
                <a:solidFill>
                  <a:srgbClr val="FFFF66"/>
                </a:solidFill>
                <a:latin typeface="Arial Narrow" pitchFamily="34" charset="0"/>
              </a:rPr>
              <a:t>Acts 11:27-30 </a:t>
            </a:r>
            <a:r>
              <a:rPr lang="en-US" sz="2400" b="1" dirty="0" smtClean="0">
                <a:solidFill>
                  <a:schemeClr val="bg1"/>
                </a:solidFill>
                <a:latin typeface="Arial Narrow" pitchFamily="34" charset="0"/>
              </a:rPr>
              <a:t>- benevolent funds to needy Christians</a:t>
            </a:r>
          </a:p>
          <a:p>
            <a:r>
              <a:rPr lang="en-US" sz="2400" b="1" dirty="0" smtClean="0">
                <a:solidFill>
                  <a:srgbClr val="FFFF66"/>
                </a:solidFill>
                <a:latin typeface="Arial Narrow" pitchFamily="34" charset="0"/>
              </a:rPr>
              <a:t>Acts 13:1 </a:t>
            </a:r>
            <a:r>
              <a:rPr lang="en-US" sz="2400" b="1" dirty="0" smtClean="0">
                <a:solidFill>
                  <a:schemeClr val="bg1"/>
                </a:solidFill>
                <a:latin typeface="Arial Narrow" pitchFamily="34" charset="0"/>
              </a:rPr>
              <a:t>- one of the churches leaders</a:t>
            </a:r>
          </a:p>
          <a:p>
            <a:r>
              <a:rPr lang="en-US" sz="2400" b="1" dirty="0" smtClean="0">
                <a:solidFill>
                  <a:srgbClr val="FFFF66"/>
                </a:solidFill>
                <a:latin typeface="Arial Narrow" pitchFamily="34" charset="0"/>
              </a:rPr>
              <a:t>Acts 13 &amp; 14 </a:t>
            </a:r>
            <a:r>
              <a:rPr lang="en-US" sz="2400" b="1" dirty="0" smtClean="0">
                <a:solidFill>
                  <a:schemeClr val="bg1"/>
                </a:solidFill>
                <a:latin typeface="Arial Narrow" pitchFamily="34" charset="0"/>
              </a:rPr>
              <a:t>- with Paul on first evangelistic journey</a:t>
            </a:r>
            <a:endParaRPr lang="en-US" sz="2400" b="1" dirty="0">
              <a:solidFill>
                <a:schemeClr val="bg1"/>
              </a:solidFill>
              <a:latin typeface="Arial Narrow" pitchFamily="34" charset="0"/>
            </a:endParaRPr>
          </a:p>
        </p:txBody>
      </p:sp>
      <p:sp>
        <p:nvSpPr>
          <p:cNvPr id="6" name="TextBox 5"/>
          <p:cNvSpPr txBox="1"/>
          <p:nvPr/>
        </p:nvSpPr>
        <p:spPr>
          <a:xfrm>
            <a:off x="533400" y="2652793"/>
            <a:ext cx="7391400" cy="1200329"/>
          </a:xfrm>
          <a:prstGeom prst="rect">
            <a:avLst/>
          </a:prstGeom>
          <a:noFill/>
        </p:spPr>
        <p:txBody>
          <a:bodyPr wrap="square" rtlCol="0">
            <a:spAutoFit/>
          </a:bodyPr>
          <a:lstStyle/>
          <a:p>
            <a:pPr algn="ctr">
              <a:lnSpc>
                <a:spcPct val="150000"/>
              </a:lnSpc>
            </a:pPr>
            <a:r>
              <a:rPr lang="en-US" sz="2400" dirty="0" smtClean="0">
                <a:solidFill>
                  <a:srgbClr val="FFFF00"/>
                </a:solidFill>
                <a:latin typeface="Arial Black" pitchFamily="34" charset="0"/>
              </a:rPr>
              <a:t>Gal.2:13</a:t>
            </a:r>
          </a:p>
          <a:p>
            <a:pPr algn="ctr">
              <a:lnSpc>
                <a:spcPct val="150000"/>
              </a:lnSpc>
            </a:pPr>
            <a:r>
              <a:rPr lang="en-US" sz="2400" b="1" dirty="0" smtClean="0">
                <a:solidFill>
                  <a:schemeClr val="bg1"/>
                </a:solidFill>
                <a:latin typeface="Arial Narrow" pitchFamily="34" charset="0"/>
              </a:rPr>
              <a:t>“</a:t>
            </a:r>
            <a:r>
              <a:rPr lang="en-US" sz="2400" b="1" i="1" u="sng" dirty="0" smtClean="0">
                <a:solidFill>
                  <a:srgbClr val="FFFF66"/>
                </a:solidFill>
                <a:latin typeface="Arial Narrow" pitchFamily="34" charset="0"/>
              </a:rPr>
              <a:t>even Barnabas</a:t>
            </a:r>
            <a:r>
              <a:rPr lang="en-US" sz="2400" b="1" i="1" dirty="0" smtClean="0">
                <a:solidFill>
                  <a:srgbClr val="FFFF66"/>
                </a:solidFill>
                <a:latin typeface="Arial Narrow" pitchFamily="34" charset="0"/>
              </a:rPr>
              <a:t> </a:t>
            </a:r>
            <a:r>
              <a:rPr lang="en-US" sz="2400" b="1" dirty="0" smtClean="0">
                <a:solidFill>
                  <a:schemeClr val="bg1"/>
                </a:solidFill>
                <a:latin typeface="Arial Narrow" pitchFamily="34" charset="0"/>
              </a:rPr>
              <a:t>was carried away by their hypocrisy”</a:t>
            </a:r>
          </a:p>
        </p:txBody>
      </p:sp>
      <p:sp>
        <p:nvSpPr>
          <p:cNvPr id="7" name="TextBox 6"/>
          <p:cNvSpPr txBox="1"/>
          <p:nvPr/>
        </p:nvSpPr>
        <p:spPr>
          <a:xfrm>
            <a:off x="3423399" y="3733800"/>
            <a:ext cx="1972335" cy="1142877"/>
          </a:xfrm>
          <a:prstGeom prst="rect">
            <a:avLst/>
          </a:prstGeom>
          <a:noFill/>
        </p:spPr>
        <p:txBody>
          <a:bodyPr wrap="none" rtlCol="0">
            <a:spAutoFit/>
          </a:bodyPr>
          <a:lstStyle/>
          <a:p>
            <a:pPr algn="ctr">
              <a:lnSpc>
                <a:spcPct val="150000"/>
              </a:lnSpc>
            </a:pPr>
            <a:r>
              <a:rPr lang="en-US" sz="2400" dirty="0" smtClean="0">
                <a:solidFill>
                  <a:schemeClr val="bg1"/>
                </a:solidFill>
                <a:latin typeface="Arial Black" pitchFamily="34" charset="0"/>
              </a:rPr>
              <a:t>Eph.5:15</a:t>
            </a:r>
          </a:p>
          <a:p>
            <a:pPr algn="ctr">
              <a:lnSpc>
                <a:spcPct val="150000"/>
              </a:lnSpc>
            </a:pPr>
            <a:r>
              <a:rPr lang="en-US" sz="2400" dirty="0" smtClean="0">
                <a:solidFill>
                  <a:schemeClr val="bg1"/>
                </a:solidFill>
                <a:latin typeface="Arial Black" pitchFamily="34" charset="0"/>
              </a:rPr>
              <a:t>1Cor.15:33</a:t>
            </a:r>
            <a:endParaRPr lang="en-US" sz="2400" dirty="0">
              <a:solidFill>
                <a:schemeClr val="bg1"/>
              </a:solidFill>
              <a:latin typeface="Arial Black" pitchFamily="34" charset="0"/>
            </a:endParaRPr>
          </a:p>
        </p:txBody>
      </p:sp>
      <p:sp>
        <p:nvSpPr>
          <p:cNvPr id="8" name="TextBox 7"/>
          <p:cNvSpPr txBox="1"/>
          <p:nvPr/>
        </p:nvSpPr>
        <p:spPr>
          <a:xfrm>
            <a:off x="505297" y="5181600"/>
            <a:ext cx="3723803" cy="1200329"/>
          </a:xfrm>
          <a:prstGeom prst="rect">
            <a:avLst/>
          </a:prstGeom>
          <a:solidFill>
            <a:schemeClr val="tx1"/>
          </a:solidFill>
        </p:spPr>
        <p:txBody>
          <a:bodyPr wrap="square" rtlCol="0">
            <a:spAutoFit/>
          </a:bodyPr>
          <a:lstStyle/>
          <a:p>
            <a:pPr algn="ctr"/>
            <a:r>
              <a:rPr lang="en-US" sz="2400" b="1" dirty="0" smtClean="0">
                <a:solidFill>
                  <a:srgbClr val="00FFFF"/>
                </a:solidFill>
                <a:latin typeface="Arial Black" pitchFamily="34" charset="0"/>
              </a:rPr>
              <a:t>PEOPLE IN OUR LIFE CAN HAVE AN IMPACT ON US</a:t>
            </a:r>
            <a:endParaRPr lang="en-US" sz="2400" b="1" dirty="0">
              <a:solidFill>
                <a:srgbClr val="00FFFF"/>
              </a:solidFill>
              <a:latin typeface="Arial Black" pitchFamily="34" charset="0"/>
            </a:endParaRPr>
          </a:p>
        </p:txBody>
      </p:sp>
    </p:spTree>
    <p:extLst>
      <p:ext uri="{BB962C8B-B14F-4D97-AF65-F5344CB8AC3E}">
        <p14:creationId xmlns:p14="http://schemas.microsoft.com/office/powerpoint/2010/main" val="318319242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calcmode="lin" valueType="num">
                                      <p:cBhvr>
                                        <p:cTn id="12"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6">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5" presetClass="entr" presetSubtype="0" fill="hold" nodeType="clickEffect">
                                  <p:stCondLst>
                                    <p:cond delay="0"/>
                                  </p:stCondLst>
                                  <p:childTnLst>
                                    <p:set>
                                      <p:cBhvr>
                                        <p:cTn id="17" dur="1" fill="hold">
                                          <p:stCondLst>
                                            <p:cond delay="0"/>
                                          </p:stCondLst>
                                        </p:cTn>
                                        <p:tgtEl>
                                          <p:spTgt spid="7">
                                            <p:txEl>
                                              <p:pRg st="0" end="0"/>
                                            </p:txEl>
                                          </p:spTgt>
                                        </p:tgtEl>
                                        <p:attrNameLst>
                                          <p:attrName>style.visibility</p:attrName>
                                        </p:attrNameLst>
                                      </p:cBhvr>
                                      <p:to>
                                        <p:strVal val="visible"/>
                                      </p:to>
                                    </p:set>
                                    <p:anim calcmode="lin" valueType="num">
                                      <p:cBhvr>
                                        <p:cTn id="18" dur="10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9" dur="1000" fill="hold"/>
                                        <p:tgtEl>
                                          <p:spTgt spid="7">
                                            <p:txEl>
                                              <p:pRg st="0" end="0"/>
                                            </p:txEl>
                                          </p:spTgt>
                                        </p:tgtEl>
                                        <p:attrNameLst>
                                          <p:attrName>ppt_h</p:attrName>
                                        </p:attrNameLst>
                                      </p:cBhvr>
                                      <p:tavLst>
                                        <p:tav tm="0">
                                          <p:val>
                                            <p:fltVal val="0"/>
                                          </p:val>
                                        </p:tav>
                                        <p:tav tm="100000">
                                          <p:val>
                                            <p:strVal val="#ppt_h"/>
                                          </p:val>
                                        </p:tav>
                                      </p:tavLst>
                                    </p:anim>
                                    <p:anim calcmode="lin" valueType="num">
                                      <p:cBhvr>
                                        <p:cTn id="20" dur="1000" fill="hold"/>
                                        <p:tgtEl>
                                          <p:spTgt spid="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21" dur="1000" fill="hold"/>
                                        <p:tgtEl>
                                          <p:spTgt spid="7">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22" fill="hold">
                            <p:stCondLst>
                              <p:cond delay="1000"/>
                            </p:stCondLst>
                            <p:childTnLst>
                              <p:par>
                                <p:cTn id="23" presetID="15" presetClass="entr" presetSubtype="0" fill="hold" nodeType="afterEffect">
                                  <p:stCondLst>
                                    <p:cond delay="0"/>
                                  </p:stCondLst>
                                  <p:childTnLst>
                                    <p:set>
                                      <p:cBhvr>
                                        <p:cTn id="24" dur="1" fill="hold">
                                          <p:stCondLst>
                                            <p:cond delay="0"/>
                                          </p:stCondLst>
                                        </p:cTn>
                                        <p:tgtEl>
                                          <p:spTgt spid="7">
                                            <p:txEl>
                                              <p:pRg st="1" end="1"/>
                                            </p:txEl>
                                          </p:spTgt>
                                        </p:tgtEl>
                                        <p:attrNameLst>
                                          <p:attrName>style.visibility</p:attrName>
                                        </p:attrNameLst>
                                      </p:cBhvr>
                                      <p:to>
                                        <p:strVal val="visible"/>
                                      </p:to>
                                    </p:set>
                                    <p:anim calcmode="lin" valueType="num">
                                      <p:cBhvr>
                                        <p:cTn id="25" dur="1000" fill="hold"/>
                                        <p:tgtEl>
                                          <p:spTgt spid="7">
                                            <p:txEl>
                                              <p:pRg st="1" end="1"/>
                                            </p:txEl>
                                          </p:spTgt>
                                        </p:tgtEl>
                                        <p:attrNameLst>
                                          <p:attrName>ppt_w</p:attrName>
                                        </p:attrNameLst>
                                      </p:cBhvr>
                                      <p:tavLst>
                                        <p:tav tm="0">
                                          <p:val>
                                            <p:fltVal val="0"/>
                                          </p:val>
                                        </p:tav>
                                        <p:tav tm="100000">
                                          <p:val>
                                            <p:strVal val="#ppt_w"/>
                                          </p:val>
                                        </p:tav>
                                      </p:tavLst>
                                    </p:anim>
                                    <p:anim calcmode="lin" valueType="num">
                                      <p:cBhvr>
                                        <p:cTn id="26" dur="1000" fill="hold"/>
                                        <p:tgtEl>
                                          <p:spTgt spid="7">
                                            <p:txEl>
                                              <p:pRg st="1" end="1"/>
                                            </p:txEl>
                                          </p:spTgt>
                                        </p:tgtEl>
                                        <p:attrNameLst>
                                          <p:attrName>ppt_h</p:attrName>
                                        </p:attrNameLst>
                                      </p:cBhvr>
                                      <p:tavLst>
                                        <p:tav tm="0">
                                          <p:val>
                                            <p:fltVal val="0"/>
                                          </p:val>
                                        </p:tav>
                                        <p:tav tm="100000">
                                          <p:val>
                                            <p:strVal val="#ppt_h"/>
                                          </p:val>
                                        </p:tav>
                                      </p:tavLst>
                                    </p:anim>
                                    <p:anim calcmode="lin" valueType="num">
                                      <p:cBhvr>
                                        <p:cTn id="27" dur="1000" fill="hold"/>
                                        <p:tgtEl>
                                          <p:spTgt spid="7">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7">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9" fill="hold">
                      <p:stCondLst>
                        <p:cond delay="indefinite"/>
                      </p:stCondLst>
                      <p:childTnLst>
                        <p:par>
                          <p:cTn id="30" fill="hold">
                            <p:stCondLst>
                              <p:cond delay="0"/>
                            </p:stCondLst>
                            <p:childTnLst>
                              <p:par>
                                <p:cTn id="31" presetID="21" presetClass="entr" presetSubtype="8"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wheel(8)">
                                      <p:cBhvr>
                                        <p:cTn id="33"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648" y="0"/>
            <a:ext cx="2142190" cy="461665"/>
          </a:xfrm>
          <a:prstGeom prst="rect">
            <a:avLst/>
          </a:prstGeom>
          <a:noFill/>
        </p:spPr>
        <p:txBody>
          <a:bodyPr wrap="none" rtlCol="0">
            <a:spAutoFit/>
          </a:bodyPr>
          <a:lstStyle/>
          <a:p>
            <a:r>
              <a:rPr lang="en-US" sz="2400" dirty="0" smtClean="0">
                <a:solidFill>
                  <a:srgbClr val="FFFF00"/>
                </a:solidFill>
                <a:latin typeface="Arial Black" pitchFamily="34" charset="0"/>
              </a:rPr>
              <a:t>1Ths.1:5-11</a:t>
            </a:r>
            <a:endParaRPr lang="en-US" sz="2400" dirty="0">
              <a:solidFill>
                <a:srgbClr val="FFFF00"/>
              </a:solidFill>
              <a:latin typeface="Arial Black" pitchFamily="34" charset="0"/>
            </a:endParaRPr>
          </a:p>
        </p:txBody>
      </p:sp>
      <p:sp>
        <p:nvSpPr>
          <p:cNvPr id="3" name="TextBox 2"/>
          <p:cNvSpPr txBox="1"/>
          <p:nvPr/>
        </p:nvSpPr>
        <p:spPr>
          <a:xfrm>
            <a:off x="175648" y="460022"/>
            <a:ext cx="8734586" cy="6370975"/>
          </a:xfrm>
          <a:prstGeom prst="rect">
            <a:avLst/>
          </a:prstGeom>
          <a:noFill/>
        </p:spPr>
        <p:txBody>
          <a:bodyPr wrap="square" rtlCol="0">
            <a:spAutoFit/>
          </a:bodyPr>
          <a:lstStyle/>
          <a:p>
            <a:pPr algn="just"/>
            <a:r>
              <a:rPr lang="en-US" sz="2400" b="1" dirty="0" smtClean="0">
                <a:solidFill>
                  <a:schemeClr val="bg1"/>
                </a:solidFill>
              </a:rPr>
              <a:t>Now </a:t>
            </a:r>
            <a:r>
              <a:rPr lang="en-US" sz="2400" b="1" dirty="0">
                <a:solidFill>
                  <a:schemeClr val="bg1"/>
                </a:solidFill>
              </a:rPr>
              <a:t>as to the </a:t>
            </a:r>
            <a:r>
              <a:rPr lang="en-US" sz="2400" b="1" dirty="0" smtClean="0">
                <a:solidFill>
                  <a:schemeClr val="bg1"/>
                </a:solidFill>
              </a:rPr>
              <a:t>times </a:t>
            </a:r>
            <a:r>
              <a:rPr lang="en-US" sz="2400" b="1" dirty="0">
                <a:solidFill>
                  <a:schemeClr val="bg1"/>
                </a:solidFill>
              </a:rPr>
              <a:t>and the epochs, </a:t>
            </a:r>
            <a:r>
              <a:rPr lang="en-US" sz="2400" b="1" dirty="0">
                <a:solidFill>
                  <a:srgbClr val="FFFF66"/>
                </a:solidFill>
              </a:rPr>
              <a:t>brethren</a:t>
            </a:r>
            <a:r>
              <a:rPr lang="en-US" sz="2400" b="1" dirty="0">
                <a:solidFill>
                  <a:schemeClr val="bg1"/>
                </a:solidFill>
              </a:rPr>
              <a:t>, you </a:t>
            </a:r>
            <a:r>
              <a:rPr lang="en-US" sz="2400" b="1" dirty="0" smtClean="0">
                <a:solidFill>
                  <a:schemeClr val="bg1"/>
                </a:solidFill>
              </a:rPr>
              <a:t>have </a:t>
            </a:r>
            <a:r>
              <a:rPr lang="en-US" sz="2400" b="1" dirty="0">
                <a:solidFill>
                  <a:schemeClr val="bg1"/>
                </a:solidFill>
              </a:rPr>
              <a:t>no need of anything to be written to you. </a:t>
            </a:r>
            <a:r>
              <a:rPr lang="en-US" sz="2400" b="1" dirty="0" smtClean="0">
                <a:solidFill>
                  <a:schemeClr val="bg1"/>
                </a:solidFill>
              </a:rPr>
              <a:t>For </a:t>
            </a:r>
            <a:r>
              <a:rPr lang="en-US" sz="2400" b="1" dirty="0">
                <a:solidFill>
                  <a:schemeClr val="bg1"/>
                </a:solidFill>
              </a:rPr>
              <a:t>you yourselves know full well that </a:t>
            </a:r>
            <a:r>
              <a:rPr lang="en-US" sz="2400" b="1" dirty="0" smtClean="0">
                <a:solidFill>
                  <a:schemeClr val="bg1"/>
                </a:solidFill>
              </a:rPr>
              <a:t>the </a:t>
            </a:r>
            <a:r>
              <a:rPr lang="en-US" sz="2400" b="1" dirty="0">
                <a:solidFill>
                  <a:schemeClr val="bg1"/>
                </a:solidFill>
              </a:rPr>
              <a:t>day of the Lord </a:t>
            </a:r>
            <a:r>
              <a:rPr lang="en-US" sz="2400" b="1" dirty="0" smtClean="0">
                <a:solidFill>
                  <a:schemeClr val="bg1"/>
                </a:solidFill>
              </a:rPr>
              <a:t>will </a:t>
            </a:r>
            <a:r>
              <a:rPr lang="en-US" sz="2400" b="1" dirty="0">
                <a:solidFill>
                  <a:schemeClr val="bg1"/>
                </a:solidFill>
              </a:rPr>
              <a:t>come </a:t>
            </a:r>
            <a:r>
              <a:rPr lang="en-US" sz="2400" b="1" dirty="0" smtClean="0">
                <a:solidFill>
                  <a:schemeClr val="bg1"/>
                </a:solidFill>
              </a:rPr>
              <a:t>just </a:t>
            </a:r>
            <a:r>
              <a:rPr lang="en-US" sz="2400" b="1" dirty="0">
                <a:solidFill>
                  <a:schemeClr val="bg1"/>
                </a:solidFill>
              </a:rPr>
              <a:t>like a thief in the night. </a:t>
            </a:r>
            <a:r>
              <a:rPr lang="en-US" sz="2400" b="1" dirty="0" smtClean="0">
                <a:solidFill>
                  <a:schemeClr val="bg1"/>
                </a:solidFill>
              </a:rPr>
              <a:t>While </a:t>
            </a:r>
            <a:r>
              <a:rPr lang="en-US" sz="2400" b="1" dirty="0">
                <a:solidFill>
                  <a:schemeClr val="bg1"/>
                </a:solidFill>
              </a:rPr>
              <a:t>they are saying, </a:t>
            </a:r>
            <a:r>
              <a:rPr lang="en-US" sz="2400" b="1" dirty="0" smtClean="0">
                <a:solidFill>
                  <a:schemeClr val="bg1"/>
                </a:solidFill>
              </a:rPr>
              <a:t>"Peace </a:t>
            </a:r>
            <a:r>
              <a:rPr lang="en-US" sz="2400" b="1" dirty="0">
                <a:solidFill>
                  <a:schemeClr val="bg1"/>
                </a:solidFill>
              </a:rPr>
              <a:t>and safety!" then </a:t>
            </a:r>
            <a:r>
              <a:rPr lang="en-US" sz="2400" b="1" dirty="0" smtClean="0">
                <a:solidFill>
                  <a:schemeClr val="bg1"/>
                </a:solidFill>
              </a:rPr>
              <a:t>destruction will </a:t>
            </a:r>
            <a:r>
              <a:rPr lang="en-US" sz="2400" b="1" dirty="0">
                <a:solidFill>
                  <a:schemeClr val="bg1"/>
                </a:solidFill>
              </a:rPr>
              <a:t>come upon them suddenly like </a:t>
            </a:r>
            <a:r>
              <a:rPr lang="en-US" sz="2400" b="1" dirty="0" smtClean="0">
                <a:solidFill>
                  <a:schemeClr val="bg1"/>
                </a:solidFill>
              </a:rPr>
              <a:t>labor </a:t>
            </a:r>
            <a:r>
              <a:rPr lang="en-US" sz="2400" b="1" dirty="0">
                <a:solidFill>
                  <a:schemeClr val="bg1"/>
                </a:solidFill>
              </a:rPr>
              <a:t>pains upon a woman with child, and they will not escape. </a:t>
            </a:r>
            <a:r>
              <a:rPr lang="en-US" sz="2400" b="1" dirty="0" smtClean="0">
                <a:solidFill>
                  <a:schemeClr val="bg1"/>
                </a:solidFill>
              </a:rPr>
              <a:t> But </a:t>
            </a:r>
            <a:r>
              <a:rPr lang="en-US" sz="2400" b="1" dirty="0">
                <a:solidFill>
                  <a:schemeClr val="bg1"/>
                </a:solidFill>
              </a:rPr>
              <a:t>you, brethren, </a:t>
            </a:r>
            <a:r>
              <a:rPr lang="en-US" sz="2400" b="1" dirty="0">
                <a:solidFill>
                  <a:srgbClr val="FFFF66"/>
                </a:solidFill>
              </a:rPr>
              <a:t>are not in </a:t>
            </a:r>
            <a:r>
              <a:rPr lang="en-US" sz="2400" b="1" dirty="0" smtClean="0">
                <a:solidFill>
                  <a:srgbClr val="FFFF66"/>
                </a:solidFill>
              </a:rPr>
              <a:t>darkness</a:t>
            </a:r>
            <a:r>
              <a:rPr lang="en-US" sz="2400" b="1" dirty="0">
                <a:solidFill>
                  <a:schemeClr val="bg1"/>
                </a:solidFill>
              </a:rPr>
              <a:t>, that the day would overtake you </a:t>
            </a:r>
            <a:r>
              <a:rPr lang="en-US" sz="2400" b="1" dirty="0" smtClean="0">
                <a:solidFill>
                  <a:schemeClr val="bg1"/>
                </a:solidFill>
              </a:rPr>
              <a:t>like </a:t>
            </a:r>
            <a:r>
              <a:rPr lang="en-US" sz="2400" b="1" dirty="0">
                <a:solidFill>
                  <a:schemeClr val="bg1"/>
                </a:solidFill>
              </a:rPr>
              <a:t>a thief; </a:t>
            </a:r>
            <a:r>
              <a:rPr lang="en-US" sz="2400" b="1" dirty="0" smtClean="0">
                <a:solidFill>
                  <a:schemeClr val="bg1"/>
                </a:solidFill>
              </a:rPr>
              <a:t> for </a:t>
            </a:r>
            <a:r>
              <a:rPr lang="en-US" sz="2400" b="1" dirty="0">
                <a:solidFill>
                  <a:schemeClr val="bg1"/>
                </a:solidFill>
              </a:rPr>
              <a:t>you are </a:t>
            </a:r>
            <a:r>
              <a:rPr lang="en-US" sz="2400" b="1" dirty="0">
                <a:solidFill>
                  <a:srgbClr val="FFFF66"/>
                </a:solidFill>
              </a:rPr>
              <a:t>all </a:t>
            </a:r>
            <a:r>
              <a:rPr lang="en-US" sz="2400" b="1" dirty="0" smtClean="0">
                <a:solidFill>
                  <a:srgbClr val="FFFF66"/>
                </a:solidFill>
              </a:rPr>
              <a:t>sons </a:t>
            </a:r>
            <a:r>
              <a:rPr lang="en-US" sz="2400" b="1" dirty="0">
                <a:solidFill>
                  <a:srgbClr val="FFFF66"/>
                </a:solidFill>
              </a:rPr>
              <a:t>of light </a:t>
            </a:r>
            <a:r>
              <a:rPr lang="en-US" sz="2400" b="1" dirty="0">
                <a:solidFill>
                  <a:schemeClr val="bg1"/>
                </a:solidFill>
              </a:rPr>
              <a:t>and sons of day. We are not of night nor of </a:t>
            </a:r>
            <a:r>
              <a:rPr lang="en-US" sz="2400" b="1" dirty="0" smtClean="0">
                <a:solidFill>
                  <a:schemeClr val="bg1"/>
                </a:solidFill>
              </a:rPr>
              <a:t>darkness</a:t>
            </a:r>
            <a:r>
              <a:rPr lang="en-US" sz="2400" b="1" dirty="0">
                <a:solidFill>
                  <a:schemeClr val="bg1"/>
                </a:solidFill>
              </a:rPr>
              <a:t>; </a:t>
            </a:r>
            <a:r>
              <a:rPr lang="en-US" sz="2400" b="1" dirty="0" smtClean="0">
                <a:solidFill>
                  <a:schemeClr val="bg1"/>
                </a:solidFill>
              </a:rPr>
              <a:t>so </a:t>
            </a:r>
            <a:r>
              <a:rPr lang="en-US" sz="2400" b="1" dirty="0">
                <a:solidFill>
                  <a:schemeClr val="bg1"/>
                </a:solidFill>
              </a:rPr>
              <a:t>then let us not </a:t>
            </a:r>
            <a:r>
              <a:rPr lang="en-US" sz="2400" b="1" dirty="0" smtClean="0">
                <a:solidFill>
                  <a:schemeClr val="bg1"/>
                </a:solidFill>
              </a:rPr>
              <a:t>sleep </a:t>
            </a:r>
            <a:r>
              <a:rPr lang="en-US" sz="2400" b="1" dirty="0">
                <a:solidFill>
                  <a:schemeClr val="bg1"/>
                </a:solidFill>
              </a:rPr>
              <a:t>as </a:t>
            </a:r>
            <a:r>
              <a:rPr lang="en-US" sz="2400" b="1" dirty="0" smtClean="0">
                <a:solidFill>
                  <a:schemeClr val="bg1"/>
                </a:solidFill>
              </a:rPr>
              <a:t> others </a:t>
            </a:r>
            <a:r>
              <a:rPr lang="en-US" sz="2400" b="1" dirty="0">
                <a:solidFill>
                  <a:schemeClr val="bg1"/>
                </a:solidFill>
              </a:rPr>
              <a:t>do, but let us be alert and </a:t>
            </a:r>
            <a:r>
              <a:rPr lang="en-US" sz="2400" b="1" dirty="0" smtClean="0">
                <a:solidFill>
                  <a:schemeClr val="bg1"/>
                </a:solidFill>
              </a:rPr>
              <a:t>sober</a:t>
            </a:r>
            <a:r>
              <a:rPr lang="en-US" sz="2400" b="1" dirty="0">
                <a:solidFill>
                  <a:schemeClr val="bg1"/>
                </a:solidFill>
              </a:rPr>
              <a:t>. </a:t>
            </a:r>
            <a:r>
              <a:rPr lang="en-US" sz="2400" b="1" dirty="0" smtClean="0">
                <a:solidFill>
                  <a:schemeClr val="bg1"/>
                </a:solidFill>
              </a:rPr>
              <a:t>For </a:t>
            </a:r>
            <a:r>
              <a:rPr lang="en-US" sz="2400" b="1" dirty="0">
                <a:solidFill>
                  <a:schemeClr val="bg1"/>
                </a:solidFill>
              </a:rPr>
              <a:t>those who sleep do their sleeping at night, and those who get drunk get </a:t>
            </a:r>
            <a:r>
              <a:rPr lang="en-US" sz="2400" b="1" dirty="0" smtClean="0">
                <a:solidFill>
                  <a:schemeClr val="bg1"/>
                </a:solidFill>
              </a:rPr>
              <a:t>drunk </a:t>
            </a:r>
            <a:r>
              <a:rPr lang="en-US" sz="2400" b="1" dirty="0">
                <a:solidFill>
                  <a:schemeClr val="bg1"/>
                </a:solidFill>
              </a:rPr>
              <a:t>at night. </a:t>
            </a:r>
            <a:r>
              <a:rPr lang="en-US" sz="2400" b="1" dirty="0" smtClean="0">
                <a:solidFill>
                  <a:schemeClr val="bg1"/>
                </a:solidFill>
              </a:rPr>
              <a:t>But </a:t>
            </a:r>
            <a:r>
              <a:rPr lang="en-US" sz="2400" b="1" dirty="0">
                <a:solidFill>
                  <a:schemeClr val="bg1"/>
                </a:solidFill>
              </a:rPr>
              <a:t>since </a:t>
            </a:r>
            <a:r>
              <a:rPr lang="en-US" sz="2400" b="1" dirty="0" smtClean="0">
                <a:solidFill>
                  <a:schemeClr val="bg1"/>
                </a:solidFill>
              </a:rPr>
              <a:t>we </a:t>
            </a:r>
            <a:r>
              <a:rPr lang="en-US" sz="2400" b="1" dirty="0">
                <a:solidFill>
                  <a:schemeClr val="bg1"/>
                </a:solidFill>
              </a:rPr>
              <a:t>are of </a:t>
            </a:r>
            <a:r>
              <a:rPr lang="en-US" sz="2400" b="1" i="1" dirty="0">
                <a:solidFill>
                  <a:schemeClr val="bg1"/>
                </a:solidFill>
              </a:rPr>
              <a:t>the </a:t>
            </a:r>
            <a:r>
              <a:rPr lang="en-US" sz="2400" b="1" dirty="0">
                <a:solidFill>
                  <a:schemeClr val="bg1"/>
                </a:solidFill>
              </a:rPr>
              <a:t>day, let us </a:t>
            </a:r>
            <a:r>
              <a:rPr lang="en-US" sz="2400" b="1" dirty="0" smtClean="0">
                <a:solidFill>
                  <a:srgbClr val="FFFF66"/>
                </a:solidFill>
              </a:rPr>
              <a:t>be sober</a:t>
            </a:r>
            <a:r>
              <a:rPr lang="en-US" sz="2400" b="1" dirty="0">
                <a:solidFill>
                  <a:schemeClr val="bg1"/>
                </a:solidFill>
              </a:rPr>
              <a:t>, having put on the </a:t>
            </a:r>
            <a:r>
              <a:rPr lang="en-US" sz="2400" b="1" dirty="0" smtClean="0">
                <a:solidFill>
                  <a:schemeClr val="bg1"/>
                </a:solidFill>
              </a:rPr>
              <a:t>breastplate </a:t>
            </a:r>
            <a:r>
              <a:rPr lang="en-US" sz="2400" b="1" dirty="0">
                <a:solidFill>
                  <a:schemeClr val="bg1"/>
                </a:solidFill>
              </a:rPr>
              <a:t>of </a:t>
            </a:r>
            <a:r>
              <a:rPr lang="en-US" sz="2400" b="1" dirty="0" smtClean="0">
                <a:solidFill>
                  <a:schemeClr val="bg1"/>
                </a:solidFill>
              </a:rPr>
              <a:t>faith </a:t>
            </a:r>
            <a:r>
              <a:rPr lang="en-US" sz="2400" b="1" dirty="0">
                <a:solidFill>
                  <a:schemeClr val="bg1"/>
                </a:solidFill>
              </a:rPr>
              <a:t>and love, and as a </a:t>
            </a:r>
            <a:r>
              <a:rPr lang="en-US" sz="2400" b="1" dirty="0" smtClean="0">
                <a:solidFill>
                  <a:schemeClr val="bg1"/>
                </a:solidFill>
              </a:rPr>
              <a:t>helmet</a:t>
            </a:r>
            <a:r>
              <a:rPr lang="en-US" sz="2400" b="1" dirty="0">
                <a:solidFill>
                  <a:schemeClr val="bg1"/>
                </a:solidFill>
              </a:rPr>
              <a:t>, the </a:t>
            </a:r>
            <a:r>
              <a:rPr lang="en-US" sz="2400" b="1" dirty="0" smtClean="0">
                <a:solidFill>
                  <a:schemeClr val="bg1"/>
                </a:solidFill>
              </a:rPr>
              <a:t>hope </a:t>
            </a:r>
            <a:r>
              <a:rPr lang="en-US" sz="2400" b="1" dirty="0">
                <a:solidFill>
                  <a:schemeClr val="bg1"/>
                </a:solidFill>
              </a:rPr>
              <a:t>of salvation. </a:t>
            </a:r>
            <a:r>
              <a:rPr lang="en-US" sz="2400" b="1" dirty="0" smtClean="0">
                <a:solidFill>
                  <a:schemeClr val="bg1"/>
                </a:solidFill>
              </a:rPr>
              <a:t>For </a:t>
            </a:r>
            <a:r>
              <a:rPr lang="en-US" sz="2400" b="1" dirty="0">
                <a:solidFill>
                  <a:schemeClr val="bg1"/>
                </a:solidFill>
              </a:rPr>
              <a:t>God has not destined us for </a:t>
            </a:r>
            <a:r>
              <a:rPr lang="en-US" sz="2400" b="1" dirty="0" smtClean="0">
                <a:solidFill>
                  <a:schemeClr val="bg1"/>
                </a:solidFill>
              </a:rPr>
              <a:t>wrath</a:t>
            </a:r>
            <a:r>
              <a:rPr lang="en-US" sz="2400" b="1" dirty="0">
                <a:solidFill>
                  <a:schemeClr val="bg1"/>
                </a:solidFill>
              </a:rPr>
              <a:t>, but for </a:t>
            </a:r>
            <a:r>
              <a:rPr lang="en-US" sz="2400" b="1" dirty="0" smtClean="0">
                <a:solidFill>
                  <a:schemeClr val="bg1"/>
                </a:solidFill>
              </a:rPr>
              <a:t>obtaining </a:t>
            </a:r>
            <a:r>
              <a:rPr lang="en-US" sz="2400" b="1" dirty="0">
                <a:solidFill>
                  <a:schemeClr val="bg1"/>
                </a:solidFill>
              </a:rPr>
              <a:t>salvation through our Lord Jesus Christ, </a:t>
            </a:r>
            <a:r>
              <a:rPr lang="en-US" sz="2400" b="1" dirty="0" smtClean="0">
                <a:solidFill>
                  <a:schemeClr val="bg1"/>
                </a:solidFill>
              </a:rPr>
              <a:t> who </a:t>
            </a:r>
            <a:r>
              <a:rPr lang="en-US" sz="2400" b="1" dirty="0">
                <a:solidFill>
                  <a:schemeClr val="bg1"/>
                </a:solidFill>
              </a:rPr>
              <a:t>died for us, so that whether we are awake or asleep, we will live together with Him. </a:t>
            </a:r>
            <a:r>
              <a:rPr lang="en-US" sz="2400" b="1" dirty="0" smtClean="0">
                <a:solidFill>
                  <a:schemeClr val="bg1"/>
                </a:solidFill>
              </a:rPr>
              <a:t>Therefore </a:t>
            </a:r>
            <a:r>
              <a:rPr lang="en-US" sz="2400" b="1" dirty="0" smtClean="0">
                <a:solidFill>
                  <a:srgbClr val="FFFF66"/>
                </a:solidFill>
              </a:rPr>
              <a:t>encourage </a:t>
            </a:r>
            <a:r>
              <a:rPr lang="en-US" sz="2400" b="1" dirty="0">
                <a:solidFill>
                  <a:srgbClr val="FFFF66"/>
                </a:solidFill>
              </a:rPr>
              <a:t>one another </a:t>
            </a:r>
            <a:r>
              <a:rPr lang="en-US" sz="2400" b="1" dirty="0">
                <a:solidFill>
                  <a:schemeClr val="bg1"/>
                </a:solidFill>
              </a:rPr>
              <a:t>and </a:t>
            </a:r>
            <a:r>
              <a:rPr lang="en-US" sz="2400" b="1" dirty="0" smtClean="0">
                <a:solidFill>
                  <a:srgbClr val="FFFF66"/>
                </a:solidFill>
              </a:rPr>
              <a:t>build </a:t>
            </a:r>
            <a:r>
              <a:rPr lang="en-US" sz="2400" b="1" dirty="0">
                <a:solidFill>
                  <a:srgbClr val="FFFF66"/>
                </a:solidFill>
              </a:rPr>
              <a:t>up one another</a:t>
            </a:r>
            <a:r>
              <a:rPr lang="en-US" sz="2400" b="1" dirty="0">
                <a:solidFill>
                  <a:schemeClr val="bg1"/>
                </a:solidFill>
              </a:rPr>
              <a:t>, just as you also are doing. </a:t>
            </a:r>
          </a:p>
        </p:txBody>
      </p:sp>
    </p:spTree>
    <p:extLst>
      <p:ext uri="{BB962C8B-B14F-4D97-AF65-F5344CB8AC3E}">
        <p14:creationId xmlns:p14="http://schemas.microsoft.com/office/powerpoint/2010/main" val="182230160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186190"/>
            <a:ext cx="7848600" cy="954107"/>
          </a:xfrm>
          <a:prstGeom prst="rect">
            <a:avLst/>
          </a:prstGeom>
          <a:noFill/>
        </p:spPr>
        <p:txBody>
          <a:bodyPr wrap="square" rtlCol="0">
            <a:spAutoFit/>
          </a:bodyPr>
          <a:lstStyle/>
          <a:p>
            <a:pPr algn="ctr"/>
            <a:r>
              <a:rPr lang="en-US" sz="2800" dirty="0" smtClean="0">
                <a:solidFill>
                  <a:schemeClr val="bg1"/>
                </a:solidFill>
                <a:latin typeface="Arial Black" pitchFamily="34" charset="0"/>
              </a:rPr>
              <a:t>“Every action in our life touches some chord that will vibrate in eternity”</a:t>
            </a:r>
            <a:endParaRPr lang="en-US" sz="2800" dirty="0">
              <a:solidFill>
                <a:schemeClr val="bg1"/>
              </a:solidFill>
              <a:latin typeface="Arial Black" pitchFamily="34" charset="0"/>
            </a:endParaRPr>
          </a:p>
        </p:txBody>
      </p:sp>
    </p:spTree>
    <p:extLst>
      <p:ext uri="{BB962C8B-B14F-4D97-AF65-F5344CB8AC3E}">
        <p14:creationId xmlns:p14="http://schemas.microsoft.com/office/powerpoint/2010/main" val="1762924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0"/>
            <a:ext cx="5181600" cy="3105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380999" y="381000"/>
            <a:ext cx="3896195" cy="584775"/>
          </a:xfrm>
          <a:prstGeom prst="rect">
            <a:avLst/>
          </a:prstGeom>
          <a:noFill/>
        </p:spPr>
        <p:txBody>
          <a:bodyPr wrap="none" rtlCol="0">
            <a:spAutoFit/>
          </a:bodyPr>
          <a:lstStyle/>
          <a:p>
            <a:r>
              <a:rPr lang="en-US" sz="3200" dirty="0" smtClean="0">
                <a:solidFill>
                  <a:schemeClr val="bg1"/>
                </a:solidFill>
                <a:latin typeface="Arial Black" pitchFamily="34" charset="0"/>
              </a:rPr>
              <a:t>RELATIONSHIPS</a:t>
            </a:r>
            <a:endParaRPr lang="en-US" sz="3200" dirty="0">
              <a:solidFill>
                <a:schemeClr val="bg1"/>
              </a:solidFill>
              <a:latin typeface="Arial Black" pitchFamily="34" charset="0"/>
            </a:endParaRPr>
          </a:p>
        </p:txBody>
      </p:sp>
      <p:sp>
        <p:nvSpPr>
          <p:cNvPr id="3" name="TextBox 2"/>
          <p:cNvSpPr txBox="1"/>
          <p:nvPr/>
        </p:nvSpPr>
        <p:spPr>
          <a:xfrm rot="1533121">
            <a:off x="3938230" y="2212751"/>
            <a:ext cx="1287532" cy="646331"/>
          </a:xfrm>
          <a:prstGeom prst="rect">
            <a:avLst/>
          </a:prstGeom>
          <a:noFill/>
        </p:spPr>
        <p:txBody>
          <a:bodyPr wrap="none" rtlCol="0">
            <a:spAutoFit/>
          </a:bodyPr>
          <a:lstStyle/>
          <a:p>
            <a:r>
              <a:rPr lang="en-US" sz="3600" dirty="0" smtClean="0">
                <a:solidFill>
                  <a:schemeClr val="bg1"/>
                </a:solidFill>
                <a:latin typeface="Arial Black" pitchFamily="34" charset="0"/>
              </a:rPr>
              <a:t>AND</a:t>
            </a:r>
            <a:endParaRPr lang="en-US" sz="3600" dirty="0">
              <a:solidFill>
                <a:schemeClr val="bg1"/>
              </a:solidFill>
              <a:latin typeface="Arial Black" pitchFamily="34" charset="0"/>
            </a:endParaRPr>
          </a:p>
        </p:txBody>
      </p:sp>
      <p:sp>
        <p:nvSpPr>
          <p:cNvPr id="4" name="TextBox 3"/>
          <p:cNvSpPr txBox="1"/>
          <p:nvPr/>
        </p:nvSpPr>
        <p:spPr>
          <a:xfrm>
            <a:off x="978977" y="1599109"/>
            <a:ext cx="2082621" cy="461665"/>
          </a:xfrm>
          <a:prstGeom prst="rect">
            <a:avLst/>
          </a:prstGeom>
          <a:noFill/>
        </p:spPr>
        <p:txBody>
          <a:bodyPr wrap="none" rtlCol="0">
            <a:spAutoFit/>
          </a:bodyPr>
          <a:lstStyle/>
          <a:p>
            <a:r>
              <a:rPr lang="en-US" sz="2400" dirty="0" smtClean="0">
                <a:solidFill>
                  <a:srgbClr val="FFFF00"/>
                </a:solidFill>
                <a:latin typeface="Arial Black" pitchFamily="34" charset="0"/>
              </a:rPr>
              <a:t>Gal.2:11-19</a:t>
            </a:r>
            <a:endParaRPr lang="en-US" sz="2400" dirty="0">
              <a:solidFill>
                <a:srgbClr val="FFFF00"/>
              </a:solidFill>
              <a:latin typeface="Arial Black" pitchFamily="34" charset="0"/>
            </a:endParaRPr>
          </a:p>
        </p:txBody>
      </p:sp>
      <p:sp>
        <p:nvSpPr>
          <p:cNvPr id="8" name="TextBox 7"/>
          <p:cNvSpPr txBox="1"/>
          <p:nvPr/>
        </p:nvSpPr>
        <p:spPr>
          <a:xfrm>
            <a:off x="314796" y="2535916"/>
            <a:ext cx="4267200" cy="1938992"/>
          </a:xfrm>
          <a:prstGeom prst="rect">
            <a:avLst/>
          </a:prstGeom>
          <a:solidFill>
            <a:schemeClr val="tx1"/>
          </a:solidFill>
          <a:ln w="63500">
            <a:solidFill>
              <a:schemeClr val="accent1"/>
            </a:solidFill>
          </a:ln>
        </p:spPr>
        <p:txBody>
          <a:bodyPr wrap="square" rtlCol="0">
            <a:spAutoFit/>
          </a:bodyPr>
          <a:lstStyle/>
          <a:p>
            <a:pPr algn="just"/>
            <a:r>
              <a:rPr lang="en-US" sz="2400" b="1" dirty="0" smtClean="0">
                <a:solidFill>
                  <a:srgbClr val="FFFF00"/>
                </a:solidFill>
                <a:latin typeface="Arial Narrow" pitchFamily="34" charset="0"/>
              </a:rPr>
              <a:t>Gal.4:9-11 </a:t>
            </a:r>
            <a:r>
              <a:rPr lang="en-US" sz="2400" b="1" dirty="0" smtClean="0">
                <a:solidFill>
                  <a:schemeClr val="bg1"/>
                </a:solidFill>
                <a:latin typeface="Arial Narrow" pitchFamily="34" charset="0"/>
              </a:rPr>
              <a:t>- Jewish feasts &amp; fasts</a:t>
            </a:r>
          </a:p>
          <a:p>
            <a:pPr algn="just"/>
            <a:r>
              <a:rPr lang="en-US" sz="2400" b="1" dirty="0" smtClean="0">
                <a:solidFill>
                  <a:srgbClr val="FFFF00"/>
                </a:solidFill>
                <a:latin typeface="Arial Narrow" pitchFamily="34" charset="0"/>
              </a:rPr>
              <a:t>Gal.2:12 </a:t>
            </a:r>
            <a:r>
              <a:rPr lang="en-US" sz="2400" b="1" dirty="0" smtClean="0">
                <a:solidFill>
                  <a:schemeClr val="bg1"/>
                </a:solidFill>
                <a:latin typeface="Arial Narrow" pitchFamily="34" charset="0"/>
              </a:rPr>
              <a:t>- circumcision</a:t>
            </a:r>
          </a:p>
          <a:p>
            <a:pPr algn="just"/>
            <a:r>
              <a:rPr lang="en-US" sz="2400" b="1" dirty="0" smtClean="0">
                <a:solidFill>
                  <a:srgbClr val="FFFF00"/>
                </a:solidFill>
                <a:latin typeface="Arial Narrow" pitchFamily="34" charset="0"/>
              </a:rPr>
              <a:t>Gal.1:6-9 </a:t>
            </a:r>
            <a:r>
              <a:rPr lang="en-US" sz="2400" b="1" dirty="0" smtClean="0">
                <a:solidFill>
                  <a:schemeClr val="bg1"/>
                </a:solidFill>
                <a:latin typeface="Arial Narrow" pitchFamily="34" charset="0"/>
              </a:rPr>
              <a:t>- a perverted Gospel</a:t>
            </a:r>
          </a:p>
          <a:p>
            <a:pPr algn="just"/>
            <a:r>
              <a:rPr lang="en-US" sz="2400" b="1" dirty="0" smtClean="0">
                <a:solidFill>
                  <a:srgbClr val="FFFF00"/>
                </a:solidFill>
                <a:latin typeface="Arial Narrow" pitchFamily="34" charset="0"/>
              </a:rPr>
              <a:t>Gal.5:1-9 </a:t>
            </a:r>
            <a:r>
              <a:rPr lang="en-US" sz="2400" b="1" dirty="0" smtClean="0">
                <a:solidFill>
                  <a:schemeClr val="bg1"/>
                </a:solidFill>
                <a:latin typeface="Arial Narrow" pitchFamily="34" charset="0"/>
              </a:rPr>
              <a:t>- fell from grace,</a:t>
            </a:r>
          </a:p>
          <a:p>
            <a:pPr algn="just"/>
            <a:r>
              <a:rPr lang="en-US" sz="2400" b="1" dirty="0">
                <a:solidFill>
                  <a:schemeClr val="bg1"/>
                </a:solidFill>
                <a:latin typeface="Arial Narrow" pitchFamily="34" charset="0"/>
              </a:rPr>
              <a:t> </a:t>
            </a:r>
            <a:r>
              <a:rPr lang="en-US" sz="2400" b="1" dirty="0" smtClean="0">
                <a:solidFill>
                  <a:schemeClr val="bg1"/>
                </a:solidFill>
                <a:latin typeface="Arial Narrow" pitchFamily="34" charset="0"/>
              </a:rPr>
              <a:t>                 no longer running well</a:t>
            </a:r>
            <a:endParaRPr lang="en-US" sz="2400" b="1" dirty="0">
              <a:solidFill>
                <a:schemeClr val="bg1"/>
              </a:solidFill>
              <a:latin typeface="Arial Narrow" pitchFamily="34" charset="0"/>
            </a:endParaRPr>
          </a:p>
        </p:txBody>
      </p:sp>
      <p:sp>
        <p:nvSpPr>
          <p:cNvPr id="5" name="TextBox 4"/>
          <p:cNvSpPr txBox="1"/>
          <p:nvPr/>
        </p:nvSpPr>
        <p:spPr>
          <a:xfrm>
            <a:off x="4797745" y="3505412"/>
            <a:ext cx="4048595" cy="830997"/>
          </a:xfrm>
          <a:prstGeom prst="rect">
            <a:avLst/>
          </a:prstGeom>
          <a:noFill/>
        </p:spPr>
        <p:txBody>
          <a:bodyPr wrap="square" rtlCol="0">
            <a:spAutoFit/>
          </a:bodyPr>
          <a:lstStyle/>
          <a:p>
            <a:pPr algn="ctr"/>
            <a:r>
              <a:rPr lang="en-US" sz="2400" b="1" dirty="0" smtClean="0">
                <a:solidFill>
                  <a:schemeClr val="bg1"/>
                </a:solidFill>
                <a:latin typeface="Arial Narrow" pitchFamily="34" charset="0"/>
              </a:rPr>
              <a:t>Justified by grace through faith not by works of Law</a:t>
            </a:r>
            <a:endParaRPr lang="en-US" sz="2400" b="1" dirty="0">
              <a:solidFill>
                <a:schemeClr val="bg1"/>
              </a:solidFill>
              <a:latin typeface="Arial Narrow" pitchFamily="34" charset="0"/>
            </a:endParaRPr>
          </a:p>
        </p:txBody>
      </p:sp>
      <p:sp>
        <p:nvSpPr>
          <p:cNvPr id="10" name="TextBox 9"/>
          <p:cNvSpPr txBox="1"/>
          <p:nvPr/>
        </p:nvSpPr>
        <p:spPr>
          <a:xfrm>
            <a:off x="582236" y="4953000"/>
            <a:ext cx="3493719" cy="1200329"/>
          </a:xfrm>
          <a:prstGeom prst="rect">
            <a:avLst/>
          </a:prstGeom>
          <a:noFill/>
        </p:spPr>
        <p:txBody>
          <a:bodyPr wrap="square" rtlCol="0">
            <a:spAutoFit/>
          </a:bodyPr>
          <a:lstStyle/>
          <a:p>
            <a:pPr algn="ctr"/>
            <a:r>
              <a:rPr lang="en-US" sz="2400" dirty="0" smtClean="0">
                <a:solidFill>
                  <a:srgbClr val="FFFF00"/>
                </a:solidFill>
                <a:latin typeface="Arial Black" pitchFamily="34" charset="0"/>
              </a:rPr>
              <a:t>Gal.1:11 - 2:10</a:t>
            </a:r>
          </a:p>
          <a:p>
            <a:pPr algn="ctr"/>
            <a:r>
              <a:rPr lang="en-US" sz="2400" b="1" dirty="0" smtClean="0">
                <a:solidFill>
                  <a:prstClr val="white"/>
                </a:solidFill>
                <a:latin typeface="Arial Narrow" pitchFamily="34" charset="0"/>
              </a:rPr>
              <a:t>His authority was directly from the Lord</a:t>
            </a:r>
            <a:endParaRPr lang="en-US" sz="2400" b="1" dirty="0">
              <a:solidFill>
                <a:prstClr val="white"/>
              </a:solidFill>
              <a:latin typeface="Arial Narrow" pitchFamily="34" charset="0"/>
            </a:endParaRPr>
          </a:p>
        </p:txBody>
      </p:sp>
    </p:spTree>
    <p:extLst>
      <p:ext uri="{BB962C8B-B14F-4D97-AF65-F5344CB8AC3E}">
        <p14:creationId xmlns:p14="http://schemas.microsoft.com/office/powerpoint/2010/main" val="180640959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edge">
                                      <p:cBhvr>
                                        <p:cTn id="2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animBg="1"/>
      <p:bldP spid="5"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0814" y="90407"/>
            <a:ext cx="2390398" cy="461665"/>
          </a:xfrm>
          <a:prstGeom prst="rect">
            <a:avLst/>
          </a:prstGeom>
          <a:noFill/>
        </p:spPr>
        <p:txBody>
          <a:bodyPr wrap="none" rtlCol="0">
            <a:spAutoFit/>
          </a:bodyPr>
          <a:lstStyle/>
          <a:p>
            <a:r>
              <a:rPr lang="en-US" sz="2400" dirty="0" smtClean="0">
                <a:solidFill>
                  <a:srgbClr val="FFFF00"/>
                </a:solidFill>
                <a:latin typeface="Arial Black" pitchFamily="34" charset="0"/>
              </a:rPr>
              <a:t>Gal.2:11-19…</a:t>
            </a:r>
            <a:endParaRPr lang="en-US" sz="2400" dirty="0">
              <a:solidFill>
                <a:srgbClr val="FFFF00"/>
              </a:solidFill>
              <a:latin typeface="Arial Black" pitchFamily="34" charset="0"/>
            </a:endParaRPr>
          </a:p>
        </p:txBody>
      </p:sp>
      <p:sp>
        <p:nvSpPr>
          <p:cNvPr id="3" name="TextBox 2"/>
          <p:cNvSpPr txBox="1"/>
          <p:nvPr/>
        </p:nvSpPr>
        <p:spPr>
          <a:xfrm>
            <a:off x="216977" y="552072"/>
            <a:ext cx="8734586" cy="4154984"/>
          </a:xfrm>
          <a:prstGeom prst="rect">
            <a:avLst/>
          </a:prstGeom>
          <a:noFill/>
        </p:spPr>
        <p:txBody>
          <a:bodyPr wrap="square" rtlCol="0">
            <a:spAutoFit/>
          </a:bodyPr>
          <a:lstStyle/>
          <a:p>
            <a:pPr defTabSz="274320"/>
            <a:r>
              <a:rPr lang="en-US" sz="2400" b="1" dirty="0" smtClean="0">
                <a:solidFill>
                  <a:schemeClr val="bg1"/>
                </a:solidFill>
                <a:latin typeface="Arial Narrow" pitchFamily="34" charset="0"/>
              </a:rPr>
              <a:t>	</a:t>
            </a:r>
            <a:r>
              <a:rPr lang="en-US" sz="2400" b="1" baseline="30000" dirty="0" smtClean="0">
                <a:solidFill>
                  <a:srgbClr val="FFFF00"/>
                </a:solidFill>
                <a:latin typeface="Arial Narrow" pitchFamily="34" charset="0"/>
              </a:rPr>
              <a:t>11</a:t>
            </a:r>
            <a:r>
              <a:rPr lang="en-US" sz="2400" b="1" dirty="0" smtClean="0">
                <a:solidFill>
                  <a:schemeClr val="bg1"/>
                </a:solidFill>
                <a:latin typeface="Arial Narrow" pitchFamily="34" charset="0"/>
              </a:rPr>
              <a:t> </a:t>
            </a:r>
            <a:r>
              <a:rPr lang="en-US" sz="2400" b="1" dirty="0">
                <a:solidFill>
                  <a:schemeClr val="bg1"/>
                </a:solidFill>
                <a:latin typeface="Arial Narrow" pitchFamily="34" charset="0"/>
              </a:rPr>
              <a:t>But when </a:t>
            </a:r>
            <a:r>
              <a:rPr lang="en-US" sz="2400" b="1" dirty="0" err="1">
                <a:solidFill>
                  <a:schemeClr val="bg1"/>
                </a:solidFill>
                <a:latin typeface="Arial Narrow" pitchFamily="34" charset="0"/>
              </a:rPr>
              <a:t>Cephas</a:t>
            </a:r>
            <a:r>
              <a:rPr lang="en-US" sz="2400" b="1" dirty="0">
                <a:solidFill>
                  <a:schemeClr val="bg1"/>
                </a:solidFill>
                <a:latin typeface="Arial Narrow" pitchFamily="34" charset="0"/>
              </a:rPr>
              <a:t> came to Antioch, I opposed him to his face, because he stood condemned. </a:t>
            </a:r>
            <a:r>
              <a:rPr lang="en-US" sz="2400" b="1" dirty="0" smtClean="0">
                <a:solidFill>
                  <a:schemeClr val="bg1"/>
                </a:solidFill>
                <a:latin typeface="Arial Narrow" pitchFamily="34" charset="0"/>
              </a:rPr>
              <a:t> </a:t>
            </a:r>
          </a:p>
          <a:p>
            <a:pPr defTabSz="274320"/>
            <a:r>
              <a:rPr lang="en-US" sz="2400" b="1" baseline="30000" dirty="0">
                <a:solidFill>
                  <a:schemeClr val="bg1"/>
                </a:solidFill>
                <a:latin typeface="Arial Narrow" pitchFamily="34" charset="0"/>
              </a:rPr>
              <a:t>	</a:t>
            </a:r>
            <a:r>
              <a:rPr lang="en-US" sz="2400" b="1" baseline="30000" dirty="0" smtClean="0">
                <a:solidFill>
                  <a:srgbClr val="FFFF00"/>
                </a:solidFill>
                <a:latin typeface="Arial Narrow" pitchFamily="34" charset="0"/>
              </a:rPr>
              <a:t>12</a:t>
            </a:r>
            <a:r>
              <a:rPr lang="en-US" sz="2400" b="1" dirty="0" smtClean="0">
                <a:solidFill>
                  <a:schemeClr val="bg1"/>
                </a:solidFill>
                <a:latin typeface="Arial Narrow" pitchFamily="34" charset="0"/>
              </a:rPr>
              <a:t> </a:t>
            </a:r>
            <a:r>
              <a:rPr lang="en-US" sz="2400" b="1" dirty="0">
                <a:solidFill>
                  <a:schemeClr val="bg1"/>
                </a:solidFill>
                <a:latin typeface="Arial Narrow" pitchFamily="34" charset="0"/>
              </a:rPr>
              <a:t>For prior to the coming of certain men from James, he used to eat with the Gentiles; but when they came, he </a:t>
            </a:r>
            <a:r>
              <a:rPr lang="en-US" sz="2400" b="1" i="1" dirty="0">
                <a:solidFill>
                  <a:schemeClr val="bg1"/>
                </a:solidFill>
                <a:latin typeface="Arial Narrow" pitchFamily="34" charset="0"/>
              </a:rPr>
              <a:t>began </a:t>
            </a:r>
            <a:r>
              <a:rPr lang="en-US" sz="2400" b="1" dirty="0">
                <a:solidFill>
                  <a:schemeClr val="bg1"/>
                </a:solidFill>
                <a:latin typeface="Arial Narrow" pitchFamily="34" charset="0"/>
              </a:rPr>
              <a:t>to withdraw and hold himself aloof, fearing the party of the circumcision. </a:t>
            </a:r>
            <a:r>
              <a:rPr lang="en-US" sz="2400" b="1" baseline="30000" dirty="0" smtClean="0">
                <a:solidFill>
                  <a:srgbClr val="FFFF00"/>
                </a:solidFill>
                <a:latin typeface="Arial Narrow" pitchFamily="34" charset="0"/>
              </a:rPr>
              <a:t>13</a:t>
            </a:r>
            <a:r>
              <a:rPr lang="en-US" sz="2400" b="1" dirty="0" smtClean="0">
                <a:solidFill>
                  <a:schemeClr val="bg1"/>
                </a:solidFill>
                <a:latin typeface="Arial Narrow" pitchFamily="34" charset="0"/>
              </a:rPr>
              <a:t> </a:t>
            </a:r>
            <a:r>
              <a:rPr lang="en-US" sz="2400" b="1" dirty="0">
                <a:solidFill>
                  <a:schemeClr val="bg1"/>
                </a:solidFill>
                <a:latin typeface="Arial Narrow" pitchFamily="34" charset="0"/>
              </a:rPr>
              <a:t>And the rest of the Jews joined him in hypocrisy, with the result that even Barnabas was carried away by their hypocrisy. </a:t>
            </a:r>
          </a:p>
          <a:p>
            <a:pPr defTabSz="274320"/>
            <a:r>
              <a:rPr lang="en-US" sz="2400" b="1" baseline="30000" dirty="0" smtClean="0">
                <a:solidFill>
                  <a:schemeClr val="bg1"/>
                </a:solidFill>
                <a:latin typeface="Arial Narrow" pitchFamily="34" charset="0"/>
              </a:rPr>
              <a:t>	</a:t>
            </a:r>
            <a:r>
              <a:rPr lang="en-US" sz="2400" b="1" baseline="30000" dirty="0" smtClean="0">
                <a:solidFill>
                  <a:srgbClr val="FFFF00"/>
                </a:solidFill>
                <a:latin typeface="Arial Narrow" pitchFamily="34" charset="0"/>
              </a:rPr>
              <a:t>14</a:t>
            </a:r>
            <a:r>
              <a:rPr lang="en-US" sz="2400" b="1" dirty="0" smtClean="0">
                <a:solidFill>
                  <a:schemeClr val="bg1"/>
                </a:solidFill>
                <a:latin typeface="Arial Narrow" pitchFamily="34" charset="0"/>
              </a:rPr>
              <a:t> </a:t>
            </a:r>
            <a:r>
              <a:rPr lang="en-US" sz="2400" b="1" dirty="0">
                <a:solidFill>
                  <a:schemeClr val="bg1"/>
                </a:solidFill>
                <a:latin typeface="Arial Narrow" pitchFamily="34" charset="0"/>
              </a:rPr>
              <a:t>But when I saw that they were not straightforward about the truth of the gospel, I said to </a:t>
            </a:r>
            <a:r>
              <a:rPr lang="en-US" sz="2400" b="1" dirty="0" err="1">
                <a:solidFill>
                  <a:schemeClr val="bg1"/>
                </a:solidFill>
                <a:latin typeface="Arial Narrow" pitchFamily="34" charset="0"/>
              </a:rPr>
              <a:t>Cephas</a:t>
            </a:r>
            <a:r>
              <a:rPr lang="en-US" sz="2400" b="1" dirty="0">
                <a:solidFill>
                  <a:schemeClr val="bg1"/>
                </a:solidFill>
                <a:latin typeface="Arial Narrow" pitchFamily="34" charset="0"/>
              </a:rPr>
              <a:t> in the presence of all, "If you, being a Jew, live like the Gentiles and not like the Jews, how </a:t>
            </a:r>
            <a:r>
              <a:rPr lang="en-US" sz="2400" b="1" i="1" dirty="0">
                <a:solidFill>
                  <a:schemeClr val="bg1"/>
                </a:solidFill>
                <a:latin typeface="Arial Narrow" pitchFamily="34" charset="0"/>
              </a:rPr>
              <a:t>is it that </a:t>
            </a:r>
            <a:r>
              <a:rPr lang="en-US" sz="2400" b="1" dirty="0">
                <a:solidFill>
                  <a:schemeClr val="bg1"/>
                </a:solidFill>
                <a:latin typeface="Arial Narrow" pitchFamily="34" charset="0"/>
              </a:rPr>
              <a:t>you compel the Gentiles to live like Jews? </a:t>
            </a:r>
          </a:p>
        </p:txBody>
      </p:sp>
      <p:sp>
        <p:nvSpPr>
          <p:cNvPr id="4" name="TextBox 3"/>
          <p:cNvSpPr txBox="1"/>
          <p:nvPr/>
        </p:nvSpPr>
        <p:spPr>
          <a:xfrm>
            <a:off x="5562600" y="4500376"/>
            <a:ext cx="1901483" cy="461665"/>
          </a:xfrm>
          <a:prstGeom prst="rect">
            <a:avLst/>
          </a:prstGeom>
          <a:noFill/>
        </p:spPr>
        <p:txBody>
          <a:bodyPr wrap="none" rtlCol="0">
            <a:spAutoFit/>
          </a:bodyPr>
          <a:lstStyle/>
          <a:p>
            <a:r>
              <a:rPr lang="en-US" sz="2400" b="1" dirty="0" smtClean="0">
                <a:solidFill>
                  <a:srgbClr val="FFFF00"/>
                </a:solidFill>
                <a:latin typeface="Arial Narrow" pitchFamily="34" charset="0"/>
              </a:rPr>
              <a:t>cf. Gal.3:24-29</a:t>
            </a:r>
            <a:endParaRPr lang="en-US" sz="2400" b="1" dirty="0">
              <a:solidFill>
                <a:srgbClr val="FFFF00"/>
              </a:solidFill>
              <a:latin typeface="Arial Narrow" pitchFamily="34" charset="0"/>
            </a:endParaRPr>
          </a:p>
        </p:txBody>
      </p:sp>
    </p:spTree>
    <p:extLst>
      <p:ext uri="{BB962C8B-B14F-4D97-AF65-F5344CB8AC3E}">
        <p14:creationId xmlns:p14="http://schemas.microsoft.com/office/powerpoint/2010/main" val="144676824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0814" y="90407"/>
            <a:ext cx="4168129" cy="461665"/>
          </a:xfrm>
          <a:prstGeom prst="rect">
            <a:avLst/>
          </a:prstGeom>
          <a:noFill/>
        </p:spPr>
        <p:txBody>
          <a:bodyPr wrap="none" rtlCol="0">
            <a:spAutoFit/>
          </a:bodyPr>
          <a:lstStyle/>
          <a:p>
            <a:r>
              <a:rPr lang="en-US" sz="2400" dirty="0" smtClean="0">
                <a:solidFill>
                  <a:srgbClr val="FFFF00"/>
                </a:solidFill>
                <a:latin typeface="Arial Black" pitchFamily="34" charset="0"/>
              </a:rPr>
              <a:t>Gal.2:11-19 continued…</a:t>
            </a:r>
            <a:endParaRPr lang="en-US" sz="2400" dirty="0">
              <a:solidFill>
                <a:srgbClr val="FFFF00"/>
              </a:solidFill>
              <a:latin typeface="Arial Black" pitchFamily="34" charset="0"/>
            </a:endParaRPr>
          </a:p>
        </p:txBody>
      </p:sp>
      <p:sp>
        <p:nvSpPr>
          <p:cNvPr id="3" name="TextBox 2"/>
          <p:cNvSpPr txBox="1"/>
          <p:nvPr/>
        </p:nvSpPr>
        <p:spPr>
          <a:xfrm>
            <a:off x="216977" y="552072"/>
            <a:ext cx="8734586" cy="4154984"/>
          </a:xfrm>
          <a:prstGeom prst="rect">
            <a:avLst/>
          </a:prstGeom>
          <a:noFill/>
        </p:spPr>
        <p:txBody>
          <a:bodyPr wrap="square" rtlCol="0">
            <a:spAutoFit/>
          </a:bodyPr>
          <a:lstStyle/>
          <a:p>
            <a:pPr defTabSz="274320"/>
            <a:r>
              <a:rPr lang="en-US" sz="2000" b="1" baseline="30000" dirty="0" smtClean="0">
                <a:solidFill>
                  <a:prstClr val="white"/>
                </a:solidFill>
                <a:latin typeface="Arial Narrow" pitchFamily="34" charset="0"/>
              </a:rPr>
              <a:t>	</a:t>
            </a:r>
            <a:r>
              <a:rPr lang="en-US" sz="2400" b="1" baseline="30000" dirty="0" smtClean="0">
                <a:solidFill>
                  <a:srgbClr val="FFFF00"/>
                </a:solidFill>
                <a:latin typeface="Arial Narrow" pitchFamily="34" charset="0"/>
              </a:rPr>
              <a:t>15</a:t>
            </a:r>
            <a:r>
              <a:rPr lang="en-US" sz="2400" b="1" dirty="0" smtClean="0">
                <a:solidFill>
                  <a:srgbClr val="FFFF00"/>
                </a:solidFill>
                <a:latin typeface="Arial Narrow" pitchFamily="34" charset="0"/>
              </a:rPr>
              <a:t> </a:t>
            </a:r>
            <a:r>
              <a:rPr lang="en-US" sz="2400" b="1" dirty="0">
                <a:solidFill>
                  <a:prstClr val="white"/>
                </a:solidFill>
                <a:latin typeface="Arial Narrow" pitchFamily="34" charset="0"/>
              </a:rPr>
              <a:t>"We </a:t>
            </a:r>
            <a:r>
              <a:rPr lang="en-US" sz="2400" b="1" i="1" dirty="0">
                <a:solidFill>
                  <a:prstClr val="white"/>
                </a:solidFill>
                <a:latin typeface="Arial Narrow" pitchFamily="34" charset="0"/>
              </a:rPr>
              <a:t>are </a:t>
            </a:r>
            <a:r>
              <a:rPr lang="en-US" sz="2400" b="1" dirty="0">
                <a:solidFill>
                  <a:prstClr val="white"/>
                </a:solidFill>
                <a:latin typeface="Arial Narrow" pitchFamily="34" charset="0"/>
              </a:rPr>
              <a:t>Jews by nature, and not sinners from among the Gentiles; </a:t>
            </a:r>
            <a:r>
              <a:rPr lang="en-US" sz="2400" b="1" baseline="30000" dirty="0" smtClean="0">
                <a:solidFill>
                  <a:srgbClr val="FFFF00"/>
                </a:solidFill>
                <a:latin typeface="Arial Narrow" pitchFamily="34" charset="0"/>
              </a:rPr>
              <a:t>16</a:t>
            </a:r>
            <a:r>
              <a:rPr lang="en-US" sz="2400" b="1" dirty="0" smtClean="0">
                <a:solidFill>
                  <a:prstClr val="white"/>
                </a:solidFill>
                <a:latin typeface="Arial Narrow" pitchFamily="34" charset="0"/>
              </a:rPr>
              <a:t> </a:t>
            </a:r>
            <a:r>
              <a:rPr lang="en-US" sz="2400" b="1" dirty="0">
                <a:solidFill>
                  <a:prstClr val="white"/>
                </a:solidFill>
                <a:latin typeface="Arial Narrow" pitchFamily="34" charset="0"/>
              </a:rPr>
              <a:t>nevertheless knowing that a man is not justified by the works of the Law but through faith in Christ Jesus, even we have believed in Christ Jesus, that we may be justified by faith in Christ, and not by the works of the Law; since by the works of the Law shall no flesh be justified. </a:t>
            </a:r>
            <a:r>
              <a:rPr lang="en-US" sz="2400" b="1" dirty="0" smtClean="0">
                <a:solidFill>
                  <a:prstClr val="white"/>
                </a:solidFill>
                <a:latin typeface="Arial Narrow" pitchFamily="34" charset="0"/>
              </a:rPr>
              <a:t> </a:t>
            </a:r>
          </a:p>
          <a:p>
            <a:pPr defTabSz="274320"/>
            <a:r>
              <a:rPr lang="en-US" sz="2400" b="1" baseline="30000" dirty="0">
                <a:solidFill>
                  <a:prstClr val="white"/>
                </a:solidFill>
                <a:latin typeface="Arial Narrow" pitchFamily="34" charset="0"/>
              </a:rPr>
              <a:t>	</a:t>
            </a:r>
            <a:r>
              <a:rPr lang="en-US" sz="2400" b="1" baseline="30000" dirty="0" smtClean="0">
                <a:solidFill>
                  <a:srgbClr val="FFFF00"/>
                </a:solidFill>
                <a:latin typeface="Arial Narrow" pitchFamily="34" charset="0"/>
              </a:rPr>
              <a:t>17</a:t>
            </a:r>
            <a:r>
              <a:rPr lang="en-US" sz="2400" b="1" dirty="0" smtClean="0">
                <a:solidFill>
                  <a:prstClr val="white"/>
                </a:solidFill>
                <a:latin typeface="Arial Narrow" pitchFamily="34" charset="0"/>
              </a:rPr>
              <a:t> </a:t>
            </a:r>
            <a:r>
              <a:rPr lang="en-US" sz="2400" b="1" dirty="0">
                <a:solidFill>
                  <a:prstClr val="white"/>
                </a:solidFill>
                <a:latin typeface="Arial Narrow" pitchFamily="34" charset="0"/>
              </a:rPr>
              <a:t>"But if, while seeking to be justified in Christ, we ourselves have also been found sinners, is Christ then a minister of sin? May it never be! </a:t>
            </a:r>
            <a:r>
              <a:rPr lang="en-US" sz="2400" b="1" dirty="0" smtClean="0">
                <a:solidFill>
                  <a:prstClr val="white"/>
                </a:solidFill>
                <a:latin typeface="Arial Narrow" pitchFamily="34" charset="0"/>
              </a:rPr>
              <a:t> </a:t>
            </a:r>
          </a:p>
          <a:p>
            <a:pPr defTabSz="274320"/>
            <a:r>
              <a:rPr lang="en-US" sz="2400" b="1" baseline="30000" dirty="0">
                <a:solidFill>
                  <a:prstClr val="white"/>
                </a:solidFill>
                <a:latin typeface="Arial Narrow" pitchFamily="34" charset="0"/>
              </a:rPr>
              <a:t>	</a:t>
            </a:r>
            <a:r>
              <a:rPr lang="en-US" sz="2400" b="1" baseline="30000" dirty="0" smtClean="0">
                <a:solidFill>
                  <a:srgbClr val="FFFF00"/>
                </a:solidFill>
                <a:latin typeface="Arial Narrow" pitchFamily="34" charset="0"/>
              </a:rPr>
              <a:t>18</a:t>
            </a:r>
            <a:r>
              <a:rPr lang="en-US" sz="2400" b="1" dirty="0" smtClean="0">
                <a:solidFill>
                  <a:prstClr val="white"/>
                </a:solidFill>
                <a:latin typeface="Arial Narrow" pitchFamily="34" charset="0"/>
              </a:rPr>
              <a:t> </a:t>
            </a:r>
            <a:r>
              <a:rPr lang="en-US" sz="2400" b="1" dirty="0">
                <a:solidFill>
                  <a:prstClr val="white"/>
                </a:solidFill>
                <a:latin typeface="Arial Narrow" pitchFamily="34" charset="0"/>
              </a:rPr>
              <a:t>"For if I rebuild what I have </a:t>
            </a:r>
            <a:r>
              <a:rPr lang="en-US" sz="2400" b="1" i="1" dirty="0">
                <a:solidFill>
                  <a:prstClr val="white"/>
                </a:solidFill>
                <a:latin typeface="Arial Narrow" pitchFamily="34" charset="0"/>
              </a:rPr>
              <a:t>once </a:t>
            </a:r>
            <a:r>
              <a:rPr lang="en-US" sz="2400" b="1" dirty="0">
                <a:solidFill>
                  <a:prstClr val="white"/>
                </a:solidFill>
                <a:latin typeface="Arial Narrow" pitchFamily="34" charset="0"/>
              </a:rPr>
              <a:t>destroyed, I prove myself to be a transgressor. </a:t>
            </a:r>
            <a:r>
              <a:rPr lang="en-US" sz="2400" b="1" dirty="0" smtClean="0">
                <a:solidFill>
                  <a:prstClr val="white"/>
                </a:solidFill>
                <a:latin typeface="Arial Narrow" pitchFamily="34" charset="0"/>
              </a:rPr>
              <a:t> </a:t>
            </a:r>
          </a:p>
          <a:p>
            <a:pPr defTabSz="274320"/>
            <a:r>
              <a:rPr lang="en-US" sz="2400" b="1" baseline="30000" dirty="0">
                <a:solidFill>
                  <a:prstClr val="white"/>
                </a:solidFill>
                <a:latin typeface="Arial Narrow" pitchFamily="34" charset="0"/>
              </a:rPr>
              <a:t>	</a:t>
            </a:r>
            <a:r>
              <a:rPr lang="en-US" sz="2400" b="1" baseline="30000" dirty="0" smtClean="0">
                <a:solidFill>
                  <a:srgbClr val="FFFF00"/>
                </a:solidFill>
                <a:latin typeface="Arial Narrow" pitchFamily="34" charset="0"/>
              </a:rPr>
              <a:t>19</a:t>
            </a:r>
            <a:r>
              <a:rPr lang="en-US" sz="2400" b="1" dirty="0" smtClean="0">
                <a:solidFill>
                  <a:prstClr val="white"/>
                </a:solidFill>
                <a:latin typeface="Arial Narrow" pitchFamily="34" charset="0"/>
              </a:rPr>
              <a:t> </a:t>
            </a:r>
            <a:r>
              <a:rPr lang="en-US" sz="2400" b="1" dirty="0">
                <a:solidFill>
                  <a:prstClr val="white"/>
                </a:solidFill>
                <a:latin typeface="Arial Narrow" pitchFamily="34" charset="0"/>
              </a:rPr>
              <a:t>"For through the Law I died to the Law, that I might live to God. </a:t>
            </a:r>
          </a:p>
        </p:txBody>
      </p:sp>
    </p:spTree>
    <p:extLst>
      <p:ext uri="{BB962C8B-B14F-4D97-AF65-F5344CB8AC3E}">
        <p14:creationId xmlns:p14="http://schemas.microsoft.com/office/powerpoint/2010/main" val="362406902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0"/>
            <a:ext cx="5181600" cy="3105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380999" y="381000"/>
            <a:ext cx="3896195" cy="584775"/>
          </a:xfrm>
          <a:prstGeom prst="rect">
            <a:avLst/>
          </a:prstGeom>
          <a:noFill/>
        </p:spPr>
        <p:txBody>
          <a:bodyPr wrap="none" rtlCol="0">
            <a:spAutoFit/>
          </a:bodyPr>
          <a:lstStyle/>
          <a:p>
            <a:r>
              <a:rPr lang="en-US" sz="3200" dirty="0" smtClean="0">
                <a:solidFill>
                  <a:prstClr val="white"/>
                </a:solidFill>
                <a:latin typeface="Arial Black" pitchFamily="34" charset="0"/>
              </a:rPr>
              <a:t>RELATIONSHIPS</a:t>
            </a:r>
            <a:endParaRPr lang="en-US" sz="3200" dirty="0">
              <a:solidFill>
                <a:prstClr val="white"/>
              </a:solidFill>
              <a:latin typeface="Arial Black" pitchFamily="34" charset="0"/>
            </a:endParaRPr>
          </a:p>
        </p:txBody>
      </p:sp>
      <p:sp>
        <p:nvSpPr>
          <p:cNvPr id="3" name="TextBox 2"/>
          <p:cNvSpPr txBox="1"/>
          <p:nvPr/>
        </p:nvSpPr>
        <p:spPr>
          <a:xfrm rot="1533121">
            <a:off x="3938230" y="2212751"/>
            <a:ext cx="1287532" cy="646331"/>
          </a:xfrm>
          <a:prstGeom prst="rect">
            <a:avLst/>
          </a:prstGeom>
          <a:noFill/>
        </p:spPr>
        <p:txBody>
          <a:bodyPr wrap="none" rtlCol="0">
            <a:spAutoFit/>
          </a:bodyPr>
          <a:lstStyle/>
          <a:p>
            <a:r>
              <a:rPr lang="en-US" sz="3600" dirty="0" smtClean="0">
                <a:solidFill>
                  <a:prstClr val="white"/>
                </a:solidFill>
                <a:latin typeface="Arial Black" pitchFamily="34" charset="0"/>
              </a:rPr>
              <a:t>AND</a:t>
            </a:r>
            <a:endParaRPr lang="en-US" sz="3600" dirty="0">
              <a:solidFill>
                <a:prstClr val="white"/>
              </a:solidFill>
              <a:latin typeface="Arial Black" pitchFamily="34" charset="0"/>
            </a:endParaRPr>
          </a:p>
        </p:txBody>
      </p:sp>
      <p:sp>
        <p:nvSpPr>
          <p:cNvPr id="4" name="TextBox 3"/>
          <p:cNvSpPr txBox="1"/>
          <p:nvPr/>
        </p:nvSpPr>
        <p:spPr>
          <a:xfrm>
            <a:off x="388748" y="1137076"/>
            <a:ext cx="3723803" cy="1200329"/>
          </a:xfrm>
          <a:prstGeom prst="rect">
            <a:avLst/>
          </a:prstGeom>
          <a:solidFill>
            <a:schemeClr val="tx1"/>
          </a:solidFill>
        </p:spPr>
        <p:txBody>
          <a:bodyPr wrap="square" rtlCol="0">
            <a:spAutoFit/>
          </a:bodyPr>
          <a:lstStyle/>
          <a:p>
            <a:pPr algn="ctr"/>
            <a:r>
              <a:rPr lang="en-US" sz="2400" b="1" dirty="0" smtClean="0">
                <a:solidFill>
                  <a:srgbClr val="00FFFF"/>
                </a:solidFill>
                <a:latin typeface="Arial Black" pitchFamily="34" charset="0"/>
              </a:rPr>
              <a:t>CHRISTIANS NEED TO HAVE TIME TOGETHER</a:t>
            </a:r>
            <a:endParaRPr lang="en-US" sz="2400" b="1" dirty="0">
              <a:solidFill>
                <a:srgbClr val="00FFFF"/>
              </a:solidFill>
              <a:latin typeface="Arial Black" pitchFamily="34" charset="0"/>
            </a:endParaRPr>
          </a:p>
        </p:txBody>
      </p:sp>
      <p:sp>
        <p:nvSpPr>
          <p:cNvPr id="8" name="TextBox 7"/>
          <p:cNvSpPr txBox="1"/>
          <p:nvPr/>
        </p:nvSpPr>
        <p:spPr>
          <a:xfrm>
            <a:off x="362918" y="2535916"/>
            <a:ext cx="3493719" cy="1142877"/>
          </a:xfrm>
          <a:prstGeom prst="rect">
            <a:avLst/>
          </a:prstGeom>
          <a:noFill/>
        </p:spPr>
        <p:txBody>
          <a:bodyPr wrap="square" rtlCol="0">
            <a:spAutoFit/>
          </a:bodyPr>
          <a:lstStyle/>
          <a:p>
            <a:pPr algn="ctr">
              <a:lnSpc>
                <a:spcPct val="150000"/>
              </a:lnSpc>
            </a:pPr>
            <a:r>
              <a:rPr lang="en-US" sz="2400" dirty="0" smtClean="0">
                <a:solidFill>
                  <a:srgbClr val="FFFF00"/>
                </a:solidFill>
                <a:latin typeface="Arial Black" pitchFamily="34" charset="0"/>
              </a:rPr>
              <a:t>Acts 2:41-47</a:t>
            </a:r>
          </a:p>
          <a:p>
            <a:pPr algn="ctr">
              <a:lnSpc>
                <a:spcPct val="150000"/>
              </a:lnSpc>
            </a:pPr>
            <a:r>
              <a:rPr lang="en-US" sz="2400" b="1" dirty="0" smtClean="0">
                <a:solidFill>
                  <a:srgbClr val="FFFF00"/>
                </a:solidFill>
                <a:latin typeface="Arial Black" pitchFamily="34" charset="0"/>
              </a:rPr>
              <a:t>2Pet.1:1</a:t>
            </a:r>
          </a:p>
        </p:txBody>
      </p:sp>
    </p:spTree>
    <p:extLst>
      <p:ext uri="{BB962C8B-B14F-4D97-AF65-F5344CB8AC3E}">
        <p14:creationId xmlns:p14="http://schemas.microsoft.com/office/powerpoint/2010/main" val="205725829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8)">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 calcmode="lin" valueType="num">
                                      <p:cBhvr>
                                        <p:cTn id="12"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8">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nodeType="clickEffect">
                                  <p:stCondLst>
                                    <p:cond delay="0"/>
                                  </p:stCondLst>
                                  <p:childTnLst>
                                    <p:set>
                                      <p:cBhvr>
                                        <p:cTn id="17" dur="1" fill="hold">
                                          <p:stCondLst>
                                            <p:cond delay="0"/>
                                          </p:stCondLst>
                                        </p:cTn>
                                        <p:tgtEl>
                                          <p:spTgt spid="8">
                                            <p:txEl>
                                              <p:pRg st="1" end="1"/>
                                            </p:txEl>
                                          </p:spTgt>
                                        </p:tgtEl>
                                        <p:attrNameLst>
                                          <p:attrName>style.visibility</p:attrName>
                                        </p:attrNameLst>
                                      </p:cBhvr>
                                      <p:to>
                                        <p:strVal val="visible"/>
                                      </p:to>
                                    </p:set>
                                    <p:anim calcmode="lin" valueType="num">
                                      <p:cBhvr>
                                        <p:cTn id="18"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8">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41" y="75844"/>
            <a:ext cx="2286000" cy="461665"/>
          </a:xfrm>
          <a:prstGeom prst="rect">
            <a:avLst/>
          </a:prstGeom>
          <a:noFill/>
        </p:spPr>
        <p:txBody>
          <a:bodyPr wrap="square" rtlCol="0">
            <a:spAutoFit/>
          </a:bodyPr>
          <a:lstStyle/>
          <a:p>
            <a:pPr algn="r"/>
            <a:r>
              <a:rPr lang="en-US" sz="2400" dirty="0" smtClean="0">
                <a:solidFill>
                  <a:srgbClr val="FFFF00"/>
                </a:solidFill>
                <a:latin typeface="Arial Black" pitchFamily="34" charset="0"/>
              </a:rPr>
              <a:t>Rom.12:10… </a:t>
            </a:r>
            <a:endParaRPr lang="en-US" sz="2400" b="1" dirty="0" smtClean="0">
              <a:solidFill>
                <a:schemeClr val="bg1"/>
              </a:solidFill>
              <a:latin typeface="Arial Narrow" pitchFamily="34" charset="0"/>
            </a:endParaRPr>
          </a:p>
        </p:txBody>
      </p:sp>
      <p:sp>
        <p:nvSpPr>
          <p:cNvPr id="3" name="TextBox 2"/>
          <p:cNvSpPr txBox="1"/>
          <p:nvPr/>
        </p:nvSpPr>
        <p:spPr>
          <a:xfrm>
            <a:off x="914400" y="555590"/>
            <a:ext cx="7019441" cy="1361911"/>
          </a:xfrm>
          <a:prstGeom prst="rect">
            <a:avLst/>
          </a:prstGeom>
          <a:noFill/>
        </p:spPr>
        <p:txBody>
          <a:bodyPr wrap="square" rtlCol="0">
            <a:spAutoFit/>
          </a:bodyPr>
          <a:lstStyle/>
          <a:p>
            <a:pPr algn="just"/>
            <a:r>
              <a:rPr lang="en-US" sz="2400" dirty="0" smtClean="0">
                <a:solidFill>
                  <a:srgbClr val="FFFF00"/>
                </a:solidFill>
                <a:latin typeface="Arial Black" pitchFamily="34" charset="0"/>
              </a:rPr>
              <a:t>NASU - </a:t>
            </a:r>
            <a:r>
              <a:rPr lang="en-US" sz="2400" b="1" dirty="0" smtClean="0">
                <a:solidFill>
                  <a:schemeClr val="bg1"/>
                </a:solidFill>
                <a:latin typeface="Arial Narrow" pitchFamily="34" charset="0"/>
              </a:rPr>
              <a:t>“Be devoted to one another in brotherly love”</a:t>
            </a:r>
          </a:p>
          <a:p>
            <a:pPr algn="just"/>
            <a:endParaRPr lang="en-US" sz="1050" b="1" dirty="0" smtClean="0">
              <a:solidFill>
                <a:srgbClr val="FFFF00"/>
              </a:solidFill>
              <a:latin typeface="Arial Black" pitchFamily="34" charset="0"/>
            </a:endParaRPr>
          </a:p>
          <a:p>
            <a:pPr algn="just"/>
            <a:r>
              <a:rPr lang="en-US" sz="2400" b="1" dirty="0" smtClean="0">
                <a:solidFill>
                  <a:srgbClr val="FFFF00"/>
                </a:solidFill>
                <a:latin typeface="Arial Black" pitchFamily="34" charset="0"/>
              </a:rPr>
              <a:t>NKJ - </a:t>
            </a:r>
            <a:r>
              <a:rPr lang="en-US" sz="2400" b="1" dirty="0" smtClean="0">
                <a:solidFill>
                  <a:schemeClr val="bg1"/>
                </a:solidFill>
                <a:latin typeface="Arial Narrow" pitchFamily="34" charset="0"/>
              </a:rPr>
              <a:t>“Be </a:t>
            </a:r>
            <a:r>
              <a:rPr lang="en-US" sz="2400" b="1" u="sng" dirty="0" smtClean="0">
                <a:solidFill>
                  <a:schemeClr val="bg1"/>
                </a:solidFill>
                <a:latin typeface="Arial Narrow" pitchFamily="34" charset="0"/>
              </a:rPr>
              <a:t>kindly affectionate</a:t>
            </a:r>
            <a:r>
              <a:rPr lang="en-US" sz="2400" b="1" dirty="0" smtClean="0">
                <a:solidFill>
                  <a:schemeClr val="bg1"/>
                </a:solidFill>
                <a:latin typeface="Arial Narrow" pitchFamily="34" charset="0"/>
              </a:rPr>
              <a:t> </a:t>
            </a:r>
            <a:r>
              <a:rPr lang="en-US" sz="2400" b="1" dirty="0" smtClean="0">
                <a:solidFill>
                  <a:srgbClr val="FFFF66"/>
                </a:solidFill>
                <a:latin typeface="Arial Narrow" pitchFamily="34" charset="0"/>
              </a:rPr>
              <a:t>(</a:t>
            </a:r>
            <a:r>
              <a:rPr lang="en-US" sz="2400" b="1" dirty="0" err="1" smtClean="0">
                <a:solidFill>
                  <a:srgbClr val="FFFF66"/>
                </a:solidFill>
                <a:latin typeface="Arial Narrow" pitchFamily="34" charset="0"/>
              </a:rPr>
              <a:t>philostorgos</a:t>
            </a:r>
            <a:r>
              <a:rPr lang="en-US" sz="2400" b="1" dirty="0" smtClean="0">
                <a:solidFill>
                  <a:srgbClr val="FFFF66"/>
                </a:solidFill>
                <a:latin typeface="Arial Narrow" pitchFamily="34" charset="0"/>
              </a:rPr>
              <a:t>)</a:t>
            </a:r>
            <a:r>
              <a:rPr lang="en-US" sz="2400" b="1" dirty="0" smtClean="0">
                <a:solidFill>
                  <a:schemeClr val="bg1"/>
                </a:solidFill>
                <a:latin typeface="Arial Narrow" pitchFamily="34" charset="0"/>
              </a:rPr>
              <a:t> to one another with </a:t>
            </a:r>
            <a:r>
              <a:rPr lang="en-US" sz="2400" b="1" u="sng" dirty="0" smtClean="0">
                <a:solidFill>
                  <a:schemeClr val="bg1"/>
                </a:solidFill>
                <a:latin typeface="Arial Narrow" pitchFamily="34" charset="0"/>
              </a:rPr>
              <a:t>brotherly love</a:t>
            </a:r>
            <a:r>
              <a:rPr lang="en-US" sz="2400" b="1" dirty="0" smtClean="0">
                <a:solidFill>
                  <a:schemeClr val="bg1"/>
                </a:solidFill>
                <a:latin typeface="Arial Narrow" pitchFamily="34" charset="0"/>
              </a:rPr>
              <a:t> </a:t>
            </a:r>
            <a:r>
              <a:rPr lang="en-US" sz="2400" b="1" dirty="0" smtClean="0">
                <a:solidFill>
                  <a:srgbClr val="FFFF66"/>
                </a:solidFill>
                <a:latin typeface="Arial Narrow" pitchFamily="34" charset="0"/>
              </a:rPr>
              <a:t>(</a:t>
            </a:r>
            <a:r>
              <a:rPr lang="en-US" sz="2400" b="1" dirty="0" err="1" smtClean="0">
                <a:solidFill>
                  <a:srgbClr val="FFFF66"/>
                </a:solidFill>
                <a:latin typeface="Arial Narrow" pitchFamily="34" charset="0"/>
              </a:rPr>
              <a:t>philadelphia</a:t>
            </a:r>
            <a:r>
              <a:rPr lang="en-US" sz="2400" b="1" dirty="0" smtClean="0">
                <a:solidFill>
                  <a:srgbClr val="FFFF66"/>
                </a:solidFill>
                <a:latin typeface="Arial Narrow" pitchFamily="34" charset="0"/>
              </a:rPr>
              <a:t>)</a:t>
            </a:r>
            <a:r>
              <a:rPr lang="en-US" sz="2400" b="1" dirty="0" smtClean="0">
                <a:solidFill>
                  <a:schemeClr val="bg1"/>
                </a:solidFill>
                <a:latin typeface="Arial Narrow" pitchFamily="34" charset="0"/>
              </a:rPr>
              <a:t>”</a:t>
            </a:r>
            <a:endParaRPr lang="en-US" sz="1050" b="1" dirty="0" smtClean="0">
              <a:solidFill>
                <a:srgbClr val="FFFF00"/>
              </a:solidFill>
              <a:latin typeface="Arial Black" pitchFamily="34" charset="0"/>
            </a:endParaRPr>
          </a:p>
        </p:txBody>
      </p:sp>
      <p:sp>
        <p:nvSpPr>
          <p:cNvPr id="4" name="TextBox 3"/>
          <p:cNvSpPr txBox="1"/>
          <p:nvPr/>
        </p:nvSpPr>
        <p:spPr>
          <a:xfrm>
            <a:off x="610568" y="2133600"/>
            <a:ext cx="7320690" cy="3116238"/>
          </a:xfrm>
          <a:prstGeom prst="rect">
            <a:avLst/>
          </a:prstGeom>
          <a:noFill/>
          <a:ln w="66675">
            <a:solidFill>
              <a:schemeClr val="accent1"/>
            </a:solidFill>
          </a:ln>
        </p:spPr>
        <p:txBody>
          <a:bodyPr wrap="square" rtlCol="0">
            <a:spAutoFit/>
          </a:bodyPr>
          <a:lstStyle/>
          <a:p>
            <a:r>
              <a:rPr lang="en-US" sz="2400" b="1" dirty="0" err="1">
                <a:solidFill>
                  <a:srgbClr val="FFFF66"/>
                </a:solidFill>
                <a:latin typeface="Arial Narrow" pitchFamily="34" charset="0"/>
              </a:rPr>
              <a:t>philostorgos</a:t>
            </a:r>
            <a:r>
              <a:rPr lang="en-US" sz="2400" b="1" dirty="0">
                <a:solidFill>
                  <a:srgbClr val="FFFF66"/>
                </a:solidFill>
                <a:latin typeface="Arial Narrow" pitchFamily="34" charset="0"/>
              </a:rPr>
              <a:t> (</a:t>
            </a:r>
            <a:r>
              <a:rPr lang="en-US" sz="2400" b="1" dirty="0" err="1">
                <a:solidFill>
                  <a:srgbClr val="FFFF66"/>
                </a:solidFill>
                <a:latin typeface="Arial Narrow" pitchFamily="34" charset="0"/>
              </a:rPr>
              <a:t>fil</a:t>
            </a:r>
            <a:r>
              <a:rPr lang="en-US" sz="2400" b="1" dirty="0">
                <a:solidFill>
                  <a:srgbClr val="FFFF66"/>
                </a:solidFill>
                <a:latin typeface="Arial Narrow" pitchFamily="34" charset="0"/>
              </a:rPr>
              <a:t>-</a:t>
            </a:r>
            <a:r>
              <a:rPr lang="en-US" sz="2400" b="1" dirty="0" err="1">
                <a:solidFill>
                  <a:srgbClr val="FFFF66"/>
                </a:solidFill>
                <a:latin typeface="Arial Narrow" pitchFamily="34" charset="0"/>
              </a:rPr>
              <a:t>os'</a:t>
            </a:r>
            <a:r>
              <a:rPr lang="en-US" sz="2400" b="1" dirty="0">
                <a:solidFill>
                  <a:srgbClr val="FFFF66"/>
                </a:solidFill>
                <a:latin typeface="Arial Narrow" pitchFamily="34" charset="0"/>
              </a:rPr>
              <a:t>-</a:t>
            </a:r>
            <a:r>
              <a:rPr lang="en-US" sz="2400" b="1" dirty="0" smtClean="0">
                <a:solidFill>
                  <a:srgbClr val="FFFF66"/>
                </a:solidFill>
                <a:latin typeface="Arial Narrow" pitchFamily="34" charset="0"/>
              </a:rPr>
              <a:t>tor-</a:t>
            </a:r>
            <a:r>
              <a:rPr lang="en-US" sz="2400" b="1" dirty="0" err="1" smtClean="0">
                <a:solidFill>
                  <a:srgbClr val="FFFF66"/>
                </a:solidFill>
                <a:latin typeface="Arial Narrow" pitchFamily="34" charset="0"/>
              </a:rPr>
              <a:t>gos</a:t>
            </a:r>
            <a:r>
              <a:rPr lang="en-US" sz="2400" b="1" dirty="0" smtClean="0">
                <a:solidFill>
                  <a:srgbClr val="FFFF66"/>
                </a:solidFill>
                <a:latin typeface="Arial Narrow" pitchFamily="34" charset="0"/>
              </a:rPr>
              <a:t>)</a:t>
            </a:r>
          </a:p>
          <a:p>
            <a:pPr marL="274320"/>
            <a:r>
              <a:rPr lang="en-US" sz="2400" b="1" u="sng" dirty="0" smtClean="0">
                <a:solidFill>
                  <a:schemeClr val="bg1"/>
                </a:solidFill>
                <a:latin typeface="Arial Narrow" pitchFamily="34" charset="0"/>
              </a:rPr>
              <a:t>Strong’s</a:t>
            </a:r>
            <a:r>
              <a:rPr lang="en-US" sz="2400" b="1" dirty="0" smtClean="0">
                <a:solidFill>
                  <a:schemeClr val="bg1"/>
                </a:solidFill>
                <a:latin typeface="Arial Narrow" pitchFamily="34" charset="0"/>
              </a:rPr>
              <a:t> </a:t>
            </a:r>
            <a:r>
              <a:rPr lang="en-US" sz="2400" b="1" dirty="0">
                <a:solidFill>
                  <a:schemeClr val="bg1"/>
                </a:solidFill>
                <a:latin typeface="Arial Narrow" pitchFamily="34" charset="0"/>
              </a:rPr>
              <a:t>- cherishing one’s kindred; fond of natural relatives, </a:t>
            </a:r>
            <a:r>
              <a:rPr lang="en-US" sz="2400" b="1" dirty="0" err="1">
                <a:solidFill>
                  <a:schemeClr val="bg1"/>
                </a:solidFill>
                <a:latin typeface="Arial Narrow" pitchFamily="34" charset="0"/>
              </a:rPr>
              <a:t>i</a:t>
            </a:r>
            <a:r>
              <a:rPr lang="en-US" sz="2400" b="1" dirty="0">
                <a:solidFill>
                  <a:schemeClr val="bg1"/>
                </a:solidFill>
                <a:latin typeface="Arial Narrow" pitchFamily="34" charset="0"/>
              </a:rPr>
              <a:t>. e. fraternal towards fellow </a:t>
            </a:r>
            <a:r>
              <a:rPr lang="en-US" sz="2400" b="1" dirty="0" smtClean="0">
                <a:solidFill>
                  <a:schemeClr val="bg1"/>
                </a:solidFill>
                <a:latin typeface="Arial Narrow" pitchFamily="34" charset="0"/>
              </a:rPr>
              <a:t>Christians</a:t>
            </a:r>
          </a:p>
          <a:p>
            <a:pPr lvl="0"/>
            <a:endParaRPr lang="en-US" sz="1050" b="1" dirty="0" smtClean="0">
              <a:solidFill>
                <a:schemeClr val="bg1"/>
              </a:solidFill>
              <a:latin typeface="Arial Narrow" pitchFamily="34" charset="0"/>
            </a:endParaRPr>
          </a:p>
          <a:p>
            <a:pPr lvl="0"/>
            <a:r>
              <a:rPr lang="en-US" sz="2400" b="1" dirty="0" err="1" smtClean="0">
                <a:solidFill>
                  <a:srgbClr val="FFFF66"/>
                </a:solidFill>
                <a:latin typeface="Arial Narrow" pitchFamily="34" charset="0"/>
              </a:rPr>
              <a:t>philadelphia</a:t>
            </a:r>
            <a:r>
              <a:rPr lang="en-US" sz="2400" b="1" dirty="0" smtClean="0">
                <a:solidFill>
                  <a:srgbClr val="FFFF66"/>
                </a:solidFill>
                <a:latin typeface="Arial Narrow" pitchFamily="34" charset="0"/>
              </a:rPr>
              <a:t> </a:t>
            </a:r>
            <a:r>
              <a:rPr lang="en-US" sz="2400" b="1" dirty="0">
                <a:solidFill>
                  <a:srgbClr val="FFFF66"/>
                </a:solidFill>
                <a:latin typeface="Arial Narrow" pitchFamily="34" charset="0"/>
              </a:rPr>
              <a:t>(</a:t>
            </a:r>
            <a:r>
              <a:rPr lang="en-US" sz="2400" b="1" dirty="0" err="1">
                <a:solidFill>
                  <a:srgbClr val="FFFF66"/>
                </a:solidFill>
                <a:latin typeface="Arial Narrow" pitchFamily="34" charset="0"/>
              </a:rPr>
              <a:t>fil</a:t>
            </a:r>
            <a:r>
              <a:rPr lang="en-US" sz="2400" b="1" dirty="0">
                <a:solidFill>
                  <a:srgbClr val="FFFF66"/>
                </a:solidFill>
                <a:latin typeface="Arial Narrow" pitchFamily="34" charset="0"/>
              </a:rPr>
              <a:t>-ad-el-fee'-</a:t>
            </a:r>
            <a:r>
              <a:rPr lang="en-US" sz="2400" b="1" dirty="0" smtClean="0">
                <a:solidFill>
                  <a:srgbClr val="FFFF66"/>
                </a:solidFill>
                <a:latin typeface="Arial Narrow" pitchFamily="34" charset="0"/>
              </a:rPr>
              <a:t>ah)</a:t>
            </a:r>
          </a:p>
          <a:p>
            <a:pPr marL="274320" lvl="0"/>
            <a:r>
              <a:rPr lang="en-US" sz="2400" b="1" u="sng" dirty="0" smtClean="0">
                <a:solidFill>
                  <a:schemeClr val="bg1"/>
                </a:solidFill>
                <a:latin typeface="Arial Narrow" pitchFamily="34" charset="0"/>
              </a:rPr>
              <a:t>Thayer’s</a:t>
            </a:r>
            <a:r>
              <a:rPr lang="en-US" sz="2400" b="1" dirty="0" smtClean="0">
                <a:solidFill>
                  <a:schemeClr val="bg1"/>
                </a:solidFill>
                <a:latin typeface="Arial Narrow" pitchFamily="34" charset="0"/>
              </a:rPr>
              <a:t> </a:t>
            </a:r>
            <a:r>
              <a:rPr lang="en-US" sz="2400" b="1" dirty="0">
                <a:solidFill>
                  <a:schemeClr val="bg1"/>
                </a:solidFill>
                <a:latin typeface="Arial Narrow" pitchFamily="34" charset="0"/>
              </a:rPr>
              <a:t>- the love of brothers (or sisters), brotherly love; in the N.T. the love which Christians cherish for each other as "brethren" </a:t>
            </a:r>
          </a:p>
          <a:p>
            <a:endParaRPr lang="en-US" b="1" dirty="0">
              <a:solidFill>
                <a:schemeClr val="bg1"/>
              </a:solidFill>
              <a:latin typeface="Arial Narrow" pitchFamily="34" charset="0"/>
            </a:endParaRPr>
          </a:p>
        </p:txBody>
      </p:sp>
      <p:sp>
        <p:nvSpPr>
          <p:cNvPr id="5" name="TextBox 4"/>
          <p:cNvSpPr txBox="1"/>
          <p:nvPr/>
        </p:nvSpPr>
        <p:spPr>
          <a:xfrm>
            <a:off x="375835" y="5531429"/>
            <a:ext cx="3510365" cy="830997"/>
          </a:xfrm>
          <a:prstGeom prst="rect">
            <a:avLst/>
          </a:prstGeom>
          <a:noFill/>
        </p:spPr>
        <p:txBody>
          <a:bodyPr wrap="square" rtlCol="0">
            <a:spAutoFit/>
          </a:bodyPr>
          <a:lstStyle/>
          <a:p>
            <a:pPr algn="just"/>
            <a:r>
              <a:rPr lang="en-US" sz="2400" b="1" dirty="0" smtClean="0">
                <a:solidFill>
                  <a:srgbClr val="FFFF00"/>
                </a:solidFill>
                <a:latin typeface="Arial Black" pitchFamily="34" charset="0"/>
              </a:rPr>
              <a:t>ESV - </a:t>
            </a:r>
            <a:r>
              <a:rPr lang="en-US" sz="2400" b="1" dirty="0" smtClean="0">
                <a:solidFill>
                  <a:schemeClr val="bg1"/>
                </a:solidFill>
                <a:latin typeface="Arial Narrow" pitchFamily="34" charset="0"/>
              </a:rPr>
              <a:t>“Love one another with brotherly affection”</a:t>
            </a:r>
          </a:p>
        </p:txBody>
      </p:sp>
    </p:spTree>
    <p:extLst>
      <p:ext uri="{BB962C8B-B14F-4D97-AF65-F5344CB8AC3E}">
        <p14:creationId xmlns:p14="http://schemas.microsoft.com/office/powerpoint/2010/main" val="149013363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p:cTn id="12"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0"/>
            <a:ext cx="5181600" cy="3105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380999" y="381000"/>
            <a:ext cx="3896195" cy="584775"/>
          </a:xfrm>
          <a:prstGeom prst="rect">
            <a:avLst/>
          </a:prstGeom>
          <a:noFill/>
        </p:spPr>
        <p:txBody>
          <a:bodyPr wrap="none" rtlCol="0">
            <a:spAutoFit/>
          </a:bodyPr>
          <a:lstStyle/>
          <a:p>
            <a:r>
              <a:rPr lang="en-US" sz="3200" dirty="0" smtClean="0">
                <a:solidFill>
                  <a:prstClr val="white"/>
                </a:solidFill>
                <a:latin typeface="Arial Black" pitchFamily="34" charset="0"/>
              </a:rPr>
              <a:t>RELATIONSHIPS</a:t>
            </a:r>
            <a:endParaRPr lang="en-US" sz="3200" dirty="0">
              <a:solidFill>
                <a:prstClr val="white"/>
              </a:solidFill>
              <a:latin typeface="Arial Black" pitchFamily="34" charset="0"/>
            </a:endParaRPr>
          </a:p>
        </p:txBody>
      </p:sp>
      <p:sp>
        <p:nvSpPr>
          <p:cNvPr id="3" name="TextBox 2"/>
          <p:cNvSpPr txBox="1"/>
          <p:nvPr/>
        </p:nvSpPr>
        <p:spPr>
          <a:xfrm rot="1533121">
            <a:off x="3938230" y="2212751"/>
            <a:ext cx="1287532" cy="646331"/>
          </a:xfrm>
          <a:prstGeom prst="rect">
            <a:avLst/>
          </a:prstGeom>
          <a:noFill/>
        </p:spPr>
        <p:txBody>
          <a:bodyPr wrap="none" rtlCol="0">
            <a:spAutoFit/>
          </a:bodyPr>
          <a:lstStyle/>
          <a:p>
            <a:r>
              <a:rPr lang="en-US" sz="3600" dirty="0" smtClean="0">
                <a:solidFill>
                  <a:prstClr val="white"/>
                </a:solidFill>
                <a:latin typeface="Arial Black" pitchFamily="34" charset="0"/>
              </a:rPr>
              <a:t>AND</a:t>
            </a:r>
            <a:endParaRPr lang="en-US" sz="3600" dirty="0">
              <a:solidFill>
                <a:prstClr val="white"/>
              </a:solidFill>
              <a:latin typeface="Arial Black" pitchFamily="34" charset="0"/>
            </a:endParaRPr>
          </a:p>
        </p:txBody>
      </p:sp>
      <p:sp>
        <p:nvSpPr>
          <p:cNvPr id="4" name="TextBox 3"/>
          <p:cNvSpPr txBox="1"/>
          <p:nvPr/>
        </p:nvSpPr>
        <p:spPr>
          <a:xfrm>
            <a:off x="388748" y="1137076"/>
            <a:ext cx="3723803" cy="1200329"/>
          </a:xfrm>
          <a:prstGeom prst="rect">
            <a:avLst/>
          </a:prstGeom>
          <a:solidFill>
            <a:schemeClr val="tx1"/>
          </a:solidFill>
        </p:spPr>
        <p:txBody>
          <a:bodyPr wrap="square" rtlCol="0">
            <a:spAutoFit/>
          </a:bodyPr>
          <a:lstStyle/>
          <a:p>
            <a:pPr algn="ctr"/>
            <a:r>
              <a:rPr lang="en-US" sz="2400" b="1" dirty="0" smtClean="0">
                <a:solidFill>
                  <a:srgbClr val="00FFFF"/>
                </a:solidFill>
                <a:latin typeface="Arial Black" pitchFamily="34" charset="0"/>
              </a:rPr>
              <a:t>CHRISTIANS NEED TO HAVE TIME TOGETHER</a:t>
            </a:r>
            <a:endParaRPr lang="en-US" sz="2400" b="1" dirty="0">
              <a:solidFill>
                <a:srgbClr val="00FFFF"/>
              </a:solidFill>
              <a:latin typeface="Arial Black" pitchFamily="34" charset="0"/>
            </a:endParaRPr>
          </a:p>
        </p:txBody>
      </p:sp>
      <p:sp>
        <p:nvSpPr>
          <p:cNvPr id="8" name="TextBox 7"/>
          <p:cNvSpPr txBox="1"/>
          <p:nvPr/>
        </p:nvSpPr>
        <p:spPr>
          <a:xfrm>
            <a:off x="335796" y="2819400"/>
            <a:ext cx="5352082" cy="2977738"/>
          </a:xfrm>
          <a:prstGeom prst="rect">
            <a:avLst/>
          </a:prstGeom>
          <a:noFill/>
        </p:spPr>
        <p:txBody>
          <a:bodyPr wrap="square" rtlCol="0">
            <a:spAutoFit/>
          </a:bodyPr>
          <a:lstStyle/>
          <a:p>
            <a:pPr marL="342900" indent="-342900">
              <a:buFontTx/>
              <a:buChar char="-"/>
            </a:pPr>
            <a:r>
              <a:rPr lang="en-US" sz="2400" dirty="0" smtClean="0">
                <a:solidFill>
                  <a:srgbClr val="FFFF00"/>
                </a:solidFill>
                <a:latin typeface="Arial Black" pitchFamily="34" charset="0"/>
              </a:rPr>
              <a:t>Local church activities</a:t>
            </a:r>
          </a:p>
          <a:p>
            <a:pPr marL="342900" indent="-342900">
              <a:buFontTx/>
              <a:buChar char="-"/>
            </a:pPr>
            <a:endParaRPr lang="en-US" sz="1050" dirty="0" smtClean="0">
              <a:solidFill>
                <a:srgbClr val="FFFF00"/>
              </a:solidFill>
              <a:latin typeface="Arial Black" pitchFamily="34" charset="0"/>
            </a:endParaRPr>
          </a:p>
          <a:p>
            <a:pPr marL="342900" indent="-342900">
              <a:buFontTx/>
              <a:buChar char="-"/>
            </a:pPr>
            <a:r>
              <a:rPr lang="en-US" sz="2400" dirty="0" smtClean="0">
                <a:solidFill>
                  <a:srgbClr val="FFFF00"/>
                </a:solidFill>
                <a:latin typeface="Arial Black" pitchFamily="34" charset="0"/>
              </a:rPr>
              <a:t>Social activities</a:t>
            </a:r>
          </a:p>
          <a:p>
            <a:pPr marL="342900" indent="-342900">
              <a:buFontTx/>
              <a:buChar char="-"/>
            </a:pPr>
            <a:endParaRPr lang="en-US" sz="1050" dirty="0" smtClean="0">
              <a:solidFill>
                <a:srgbClr val="FFFF00"/>
              </a:solidFill>
              <a:latin typeface="Arial Black" pitchFamily="34" charset="0"/>
            </a:endParaRPr>
          </a:p>
          <a:p>
            <a:pPr marL="342900" indent="-342900">
              <a:buFontTx/>
              <a:buChar char="-"/>
            </a:pPr>
            <a:r>
              <a:rPr lang="en-US" sz="2400" dirty="0" smtClean="0">
                <a:solidFill>
                  <a:srgbClr val="FFFF00"/>
                </a:solidFill>
                <a:latin typeface="Arial Black" pitchFamily="34" charset="0"/>
              </a:rPr>
              <a:t>Spiritual activities in homes</a:t>
            </a:r>
          </a:p>
          <a:p>
            <a:pPr marL="342900" indent="-342900">
              <a:buFontTx/>
              <a:buChar char="-"/>
            </a:pPr>
            <a:endParaRPr lang="en-US" sz="1050" dirty="0" smtClean="0">
              <a:solidFill>
                <a:srgbClr val="FFFF00"/>
              </a:solidFill>
              <a:latin typeface="Arial Black" pitchFamily="34" charset="0"/>
            </a:endParaRPr>
          </a:p>
          <a:p>
            <a:pPr marL="342900" indent="-342900">
              <a:buFontTx/>
              <a:buChar char="-"/>
            </a:pPr>
            <a:r>
              <a:rPr lang="en-US" sz="2400" dirty="0" smtClean="0">
                <a:solidFill>
                  <a:srgbClr val="FFFF00"/>
                </a:solidFill>
                <a:latin typeface="Arial Black" pitchFamily="34" charset="0"/>
              </a:rPr>
              <a:t>Problem solving (discussions to resolve…)</a:t>
            </a:r>
          </a:p>
          <a:p>
            <a:pPr algn="ctr">
              <a:lnSpc>
                <a:spcPct val="150000"/>
              </a:lnSpc>
            </a:pPr>
            <a:endParaRPr lang="en-US" sz="2400" b="1" dirty="0" smtClean="0">
              <a:solidFill>
                <a:srgbClr val="FFFF00"/>
              </a:solidFill>
              <a:latin typeface="Arial Black" pitchFamily="34" charset="0"/>
            </a:endParaRPr>
          </a:p>
        </p:txBody>
      </p:sp>
    </p:spTree>
    <p:extLst>
      <p:ext uri="{BB962C8B-B14F-4D97-AF65-F5344CB8AC3E}">
        <p14:creationId xmlns:p14="http://schemas.microsoft.com/office/powerpoint/2010/main" val="349326765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 calcmode="lin" valueType="num">
                                      <p:cBhvr>
                                        <p:cTn id="12"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8">
                                            <p:txEl>
                                              <p:pRg st="2" end="2"/>
                                            </p:txEl>
                                          </p:spTgt>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anim calcmode="lin" valueType="num">
                                      <p:cBhvr>
                                        <p:cTn id="17"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18" dur="500" fill="hold"/>
                                        <p:tgtEl>
                                          <p:spTgt spid="8">
                                            <p:txEl>
                                              <p:pRg st="4" end="4"/>
                                            </p:txEl>
                                          </p:spTgt>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23" presetClass="entr" presetSubtype="16" fill="hold" nodeType="afterEffect">
                                  <p:stCondLst>
                                    <p:cond delay="0"/>
                                  </p:stCondLst>
                                  <p:childTnLst>
                                    <p:set>
                                      <p:cBhvr>
                                        <p:cTn id="21" dur="1" fill="hold">
                                          <p:stCondLst>
                                            <p:cond delay="0"/>
                                          </p:stCondLst>
                                        </p:cTn>
                                        <p:tgtEl>
                                          <p:spTgt spid="8">
                                            <p:txEl>
                                              <p:pRg st="6" end="6"/>
                                            </p:txEl>
                                          </p:spTgt>
                                        </p:tgtEl>
                                        <p:attrNameLst>
                                          <p:attrName>style.visibility</p:attrName>
                                        </p:attrNameLst>
                                      </p:cBhvr>
                                      <p:to>
                                        <p:strVal val="visible"/>
                                      </p:to>
                                    </p:set>
                                    <p:anim calcmode="lin" valueType="num">
                                      <p:cBhvr>
                                        <p:cTn id="22" dur="500" fill="hold"/>
                                        <p:tgtEl>
                                          <p:spTgt spid="8">
                                            <p:txEl>
                                              <p:pRg st="6" end="6"/>
                                            </p:txEl>
                                          </p:spTgt>
                                        </p:tgtEl>
                                        <p:attrNameLst>
                                          <p:attrName>ppt_w</p:attrName>
                                        </p:attrNameLst>
                                      </p:cBhvr>
                                      <p:tavLst>
                                        <p:tav tm="0">
                                          <p:val>
                                            <p:fltVal val="0"/>
                                          </p:val>
                                        </p:tav>
                                        <p:tav tm="100000">
                                          <p:val>
                                            <p:strVal val="#ppt_w"/>
                                          </p:val>
                                        </p:tav>
                                      </p:tavLst>
                                    </p:anim>
                                    <p:anim calcmode="lin" valueType="num">
                                      <p:cBhvr>
                                        <p:cTn id="23" dur="500" fill="hold"/>
                                        <p:tgtEl>
                                          <p:spTgt spid="8">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0"/>
            <a:ext cx="5181600" cy="3105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380999" y="381000"/>
            <a:ext cx="3896195" cy="584775"/>
          </a:xfrm>
          <a:prstGeom prst="rect">
            <a:avLst/>
          </a:prstGeom>
          <a:noFill/>
        </p:spPr>
        <p:txBody>
          <a:bodyPr wrap="none" rtlCol="0">
            <a:spAutoFit/>
          </a:bodyPr>
          <a:lstStyle/>
          <a:p>
            <a:r>
              <a:rPr lang="en-US" sz="3200" dirty="0" smtClean="0">
                <a:solidFill>
                  <a:prstClr val="white"/>
                </a:solidFill>
                <a:latin typeface="Arial Black" pitchFamily="34" charset="0"/>
              </a:rPr>
              <a:t>RELATIONSHIPS</a:t>
            </a:r>
            <a:endParaRPr lang="en-US" sz="3200" dirty="0">
              <a:solidFill>
                <a:prstClr val="white"/>
              </a:solidFill>
              <a:latin typeface="Arial Black" pitchFamily="34" charset="0"/>
            </a:endParaRPr>
          </a:p>
        </p:txBody>
      </p:sp>
      <p:sp>
        <p:nvSpPr>
          <p:cNvPr id="3" name="TextBox 2"/>
          <p:cNvSpPr txBox="1"/>
          <p:nvPr/>
        </p:nvSpPr>
        <p:spPr>
          <a:xfrm rot="1533121">
            <a:off x="3938230" y="2212751"/>
            <a:ext cx="1287532" cy="646331"/>
          </a:xfrm>
          <a:prstGeom prst="rect">
            <a:avLst/>
          </a:prstGeom>
          <a:noFill/>
        </p:spPr>
        <p:txBody>
          <a:bodyPr wrap="none" rtlCol="0">
            <a:spAutoFit/>
          </a:bodyPr>
          <a:lstStyle/>
          <a:p>
            <a:r>
              <a:rPr lang="en-US" sz="3600" dirty="0" smtClean="0">
                <a:solidFill>
                  <a:prstClr val="white"/>
                </a:solidFill>
                <a:latin typeface="Arial Black" pitchFamily="34" charset="0"/>
              </a:rPr>
              <a:t>AND</a:t>
            </a:r>
            <a:endParaRPr lang="en-US" sz="3600" dirty="0">
              <a:solidFill>
                <a:prstClr val="white"/>
              </a:solidFill>
              <a:latin typeface="Arial Black" pitchFamily="34" charset="0"/>
            </a:endParaRPr>
          </a:p>
        </p:txBody>
      </p:sp>
      <p:sp>
        <p:nvSpPr>
          <p:cNvPr id="4" name="TextBox 3"/>
          <p:cNvSpPr txBox="1"/>
          <p:nvPr/>
        </p:nvSpPr>
        <p:spPr>
          <a:xfrm>
            <a:off x="388748" y="1137076"/>
            <a:ext cx="3723803" cy="1200329"/>
          </a:xfrm>
          <a:prstGeom prst="rect">
            <a:avLst/>
          </a:prstGeom>
          <a:solidFill>
            <a:schemeClr val="tx1"/>
          </a:solidFill>
        </p:spPr>
        <p:txBody>
          <a:bodyPr wrap="square" rtlCol="0">
            <a:spAutoFit/>
          </a:bodyPr>
          <a:lstStyle/>
          <a:p>
            <a:pPr algn="ctr"/>
            <a:r>
              <a:rPr lang="en-US" sz="2400" b="1" dirty="0" smtClean="0">
                <a:solidFill>
                  <a:srgbClr val="00FFFF"/>
                </a:solidFill>
                <a:latin typeface="Arial Black" pitchFamily="34" charset="0"/>
              </a:rPr>
              <a:t>OUR ACTIONS HAVE AN IMPACT ON OTHERS</a:t>
            </a:r>
            <a:endParaRPr lang="en-US" sz="2400" b="1" dirty="0">
              <a:solidFill>
                <a:srgbClr val="00FFFF"/>
              </a:solidFill>
              <a:latin typeface="Arial Black" pitchFamily="34" charset="0"/>
            </a:endParaRPr>
          </a:p>
        </p:txBody>
      </p:sp>
      <p:sp>
        <p:nvSpPr>
          <p:cNvPr id="8" name="TextBox 7"/>
          <p:cNvSpPr txBox="1"/>
          <p:nvPr/>
        </p:nvSpPr>
        <p:spPr>
          <a:xfrm>
            <a:off x="362918" y="2535916"/>
            <a:ext cx="3493719" cy="1200329"/>
          </a:xfrm>
          <a:prstGeom prst="rect">
            <a:avLst/>
          </a:prstGeom>
          <a:noFill/>
        </p:spPr>
        <p:txBody>
          <a:bodyPr wrap="square" rtlCol="0">
            <a:spAutoFit/>
          </a:bodyPr>
          <a:lstStyle/>
          <a:p>
            <a:pPr algn="ctr">
              <a:lnSpc>
                <a:spcPct val="150000"/>
              </a:lnSpc>
            </a:pPr>
            <a:r>
              <a:rPr lang="en-US" sz="2400" dirty="0" smtClean="0">
                <a:solidFill>
                  <a:srgbClr val="FFFF00"/>
                </a:solidFill>
                <a:latin typeface="Arial Black" pitchFamily="34" charset="0"/>
              </a:rPr>
              <a:t>Gal.2:14  “compel”</a:t>
            </a:r>
          </a:p>
          <a:p>
            <a:pPr algn="ctr">
              <a:lnSpc>
                <a:spcPct val="150000"/>
              </a:lnSpc>
            </a:pPr>
            <a:r>
              <a:rPr lang="en-US" sz="2400" b="1" dirty="0" smtClean="0">
                <a:solidFill>
                  <a:srgbClr val="FFFF00"/>
                </a:solidFill>
                <a:latin typeface="Arial Black" pitchFamily="34" charset="0"/>
              </a:rPr>
              <a:t>Mt.5:13-16</a:t>
            </a:r>
          </a:p>
        </p:txBody>
      </p:sp>
      <p:sp>
        <p:nvSpPr>
          <p:cNvPr id="5" name="TextBox 4"/>
          <p:cNvSpPr txBox="1"/>
          <p:nvPr/>
        </p:nvSpPr>
        <p:spPr>
          <a:xfrm>
            <a:off x="1267294" y="3714423"/>
            <a:ext cx="6019800" cy="830997"/>
          </a:xfrm>
          <a:prstGeom prst="rect">
            <a:avLst/>
          </a:prstGeom>
          <a:noFill/>
        </p:spPr>
        <p:txBody>
          <a:bodyPr wrap="square" rtlCol="0">
            <a:spAutoFit/>
          </a:bodyPr>
          <a:lstStyle/>
          <a:p>
            <a:pPr algn="ctr"/>
            <a:r>
              <a:rPr lang="en-US" sz="2400" b="1" dirty="0" smtClean="0">
                <a:solidFill>
                  <a:schemeClr val="bg1"/>
                </a:solidFill>
                <a:latin typeface="Arial Narrow" pitchFamily="34" charset="0"/>
              </a:rPr>
              <a:t>“I’ve always been this way, get used to it, that’s just the way I am and I’m not going to change”</a:t>
            </a:r>
            <a:endParaRPr lang="en-US" sz="2400" b="1" dirty="0">
              <a:solidFill>
                <a:schemeClr val="bg1"/>
              </a:solidFill>
              <a:latin typeface="Arial Narrow" pitchFamily="34" charset="0"/>
            </a:endParaRPr>
          </a:p>
        </p:txBody>
      </p:sp>
    </p:spTree>
    <p:extLst>
      <p:ext uri="{BB962C8B-B14F-4D97-AF65-F5344CB8AC3E}">
        <p14:creationId xmlns:p14="http://schemas.microsoft.com/office/powerpoint/2010/main" val="6838089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8)">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 calcmode="lin" valueType="num">
                                      <p:cBhvr>
                                        <p:cTn id="12"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8">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nodeType="clickEffect">
                                  <p:stCondLst>
                                    <p:cond delay="0"/>
                                  </p:stCondLst>
                                  <p:childTnLst>
                                    <p:set>
                                      <p:cBhvr>
                                        <p:cTn id="17" dur="1" fill="hold">
                                          <p:stCondLst>
                                            <p:cond delay="0"/>
                                          </p:stCondLst>
                                        </p:cTn>
                                        <p:tgtEl>
                                          <p:spTgt spid="8">
                                            <p:txEl>
                                              <p:pRg st="1" end="1"/>
                                            </p:txEl>
                                          </p:spTgt>
                                        </p:tgtEl>
                                        <p:attrNameLst>
                                          <p:attrName>style.visibility</p:attrName>
                                        </p:attrNameLst>
                                      </p:cBhvr>
                                      <p:to>
                                        <p:strVal val="visible"/>
                                      </p:to>
                                    </p:set>
                                    <p:anim calcmode="lin" valueType="num">
                                      <p:cBhvr>
                                        <p:cTn id="18"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8">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5"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p:cTn id="24"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25"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26"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27" dur="1000" fill="hold"/>
                                        <p:tgtEl>
                                          <p:spTgt spid="5"/>
                                        </p:tgtEl>
                                        <p:attrNameLst>
                                          <p:attrName>ppt_h</p:attrName>
                                        </p:attrNameLst>
                                      </p:cBhvr>
                                      <p:tavLst>
                                        <p:tav tm="0">
                                          <p:val>
                                            <p:strVal val="#ppt_h"/>
                                          </p:val>
                                        </p:tav>
                                        <p:tav tm="100000">
                                          <p:val>
                                            <p:strVal val="#ppt_h"/>
                                          </p:val>
                                        </p:tav>
                                      </p:tavLst>
                                    </p:anim>
                                    <p:anim calcmode="lin" valueType="num">
                                      <p:cBhvr>
                                        <p:cTn id="28"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29"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30"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31" dur="1000" decel="50000">
                                          <p:stCondLst>
                                            <p:cond delay="0"/>
                                          </p:stCondLst>
                                        </p:cTn>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2267</TotalTime>
  <Words>895</Words>
  <Application>Microsoft Office PowerPoint</Application>
  <PresentationFormat>On-screen Show (4:3)</PresentationFormat>
  <Paragraphs>104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Perry</dc:creator>
  <cp:lastModifiedBy>Perry</cp:lastModifiedBy>
  <cp:revision>153</cp:revision>
  <dcterms:created xsi:type="dcterms:W3CDTF">2011-06-10T02:44:41Z</dcterms:created>
  <dcterms:modified xsi:type="dcterms:W3CDTF">2013-08-18T12:46:56Z</dcterms:modified>
</cp:coreProperties>
</file>