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70" r:id="rId5"/>
    <p:sldId id="265" r:id="rId6"/>
    <p:sldId id="266" r:id="rId7"/>
    <p:sldId id="267" r:id="rId8"/>
    <p:sldId id="271" r:id="rId9"/>
    <p:sldId id="27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66"/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68637"/>
            <a:ext cx="8077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1Cor.7:4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- “The wife does not have authority over her own body, but the husband does; and likewise also the husband does not have authority over his own body, but the wife does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.”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1Cor.7:33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- “but one who is married is concerned about the things of the world, how he may please his wife” </a:t>
            </a:r>
            <a:endParaRPr lang="en-US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1Cor.7:34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- “but one who is married is concerned about the things of the world, how she may please her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husband”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Eph.5:22</a:t>
            </a:r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, 24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- “Wives, be subject to your own husbands, as to the Lord”  …  “But as the church is subject to Christ, so also the wives ought to be to their husbands in everything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.”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Eph.5:23</a:t>
            </a:r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, 25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- “For the husband is the head of the wife, as Christ also is the head of the church”  …  “Husbands, love your wives, just as Christ also loved the church and gave Himself up for her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”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5867399"/>
            <a:ext cx="4039786" cy="830997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66"/>
                </a:solidFill>
                <a:latin typeface="Arial Black" panose="020B0A04020102020204" pitchFamily="34" charset="0"/>
              </a:rPr>
              <a:t>Focus on the needs &amp; desires of our spouse</a:t>
            </a:r>
            <a:endParaRPr lang="en-US" sz="2400" b="1" dirty="0">
              <a:solidFill>
                <a:srgbClr val="FFFF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4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4967"/>
            <a:ext cx="455227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Corinthians…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	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1 - division</a:t>
            </a:r>
          </a:p>
          <a:p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	5 - church discipline</a:t>
            </a:r>
          </a:p>
          <a:p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	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6 - lawsuits</a:t>
            </a:r>
          </a:p>
          <a:p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	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7 - marriage</a:t>
            </a:r>
          </a:p>
          <a:p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	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8-10 - liberties</a:t>
            </a:r>
          </a:p>
          <a:p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	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11 - headship, Lord’s Supper</a:t>
            </a:r>
          </a:p>
          <a:p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	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12-14 - spiritual gifts</a:t>
            </a:r>
          </a:p>
          <a:p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	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15 - resurrection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58912" y="990600"/>
            <a:ext cx="2552750" cy="168379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Evangelist…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	1Tim.1:1-7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	1Tim.4:6, 16</a:t>
            </a:r>
            <a:endParaRPr lang="en-US" sz="2400" b="1" dirty="0">
              <a:solidFill>
                <a:srgbClr val="FFFF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945" y="907352"/>
            <a:ext cx="548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1Cor.7:1 - </a:t>
            </a:r>
            <a:r>
              <a:rPr lang="en-US" sz="2400" b="1" i="1" dirty="0">
                <a:solidFill>
                  <a:srgbClr val="FFFF66"/>
                </a:solidFill>
                <a:latin typeface="Arial Narrow" panose="020B0606020202030204" pitchFamily="34" charset="0"/>
              </a:rPr>
              <a:t>Now concerning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things about which you wrote, it is good for a man not to touch a woman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    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945" y="2188423"/>
            <a:ext cx="86544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1Cor.7:25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- </a:t>
            </a:r>
            <a:r>
              <a:rPr lang="en-US" sz="2400" b="1" i="1" dirty="0">
                <a:solidFill>
                  <a:srgbClr val="FFFF66"/>
                </a:solidFill>
                <a:latin typeface="Arial Narrow" panose="020B0606020202030204" pitchFamily="34" charset="0"/>
              </a:rPr>
              <a:t>Now concerning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virgins I have no command of the Lord, but I give an opinion as one who by the mercy of the Lord is trustworthy. </a:t>
            </a:r>
            <a:endParaRPr lang="en-US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1Cor.8:1- </a:t>
            </a:r>
            <a:r>
              <a:rPr lang="en-US" sz="2400" b="1" i="1" dirty="0">
                <a:solidFill>
                  <a:srgbClr val="FFFF66"/>
                </a:solidFill>
                <a:latin typeface="Arial Narrow" panose="020B0606020202030204" pitchFamily="34" charset="0"/>
              </a:rPr>
              <a:t>Now concerning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things sacrificed to idols, we know that we all have knowledge. Knowledge makes arrogant, but love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edifies.</a:t>
            </a:r>
          </a:p>
          <a:p>
            <a:endParaRPr lang="en-US" sz="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1Cor.12:1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- </a:t>
            </a:r>
            <a:r>
              <a:rPr lang="en-US" sz="2400" b="1" i="1" dirty="0">
                <a:solidFill>
                  <a:srgbClr val="FFFF66"/>
                </a:solidFill>
                <a:latin typeface="Arial Narrow" panose="020B0606020202030204" pitchFamily="34" charset="0"/>
              </a:rPr>
              <a:t>Now concerning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spiritual </a:t>
            </a:r>
            <a:r>
              <a:rPr lang="en-US" sz="24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gifts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, brethren, I do not want you to be unaware. </a:t>
            </a:r>
            <a:endParaRPr lang="en-US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1Cor.16:1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- </a:t>
            </a:r>
            <a:r>
              <a:rPr lang="en-US" sz="2400" b="1" i="1" dirty="0">
                <a:solidFill>
                  <a:srgbClr val="FFFF66"/>
                </a:solidFill>
                <a:latin typeface="Arial Narrow" panose="020B0606020202030204" pitchFamily="34" charset="0"/>
              </a:rPr>
              <a:t>Now concerning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collection for the saints, as I directed the churches of Galatia, so do you also. </a:t>
            </a:r>
          </a:p>
          <a:p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8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4589" y="1752600"/>
            <a:ext cx="4692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1Cor.7:1-9 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- </a:t>
            </a:r>
            <a:r>
              <a:rPr lang="en-US" sz="2400" b="1" i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celibacy, living single</a:t>
            </a:r>
          </a:p>
          <a:p>
            <a:pPr>
              <a:lnSpc>
                <a:spcPct val="150000"/>
              </a:lnSpc>
            </a:pPr>
            <a:r>
              <a:rPr lang="en-US" sz="2400" b="1" i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1Cor.7:10-16 </a:t>
            </a:r>
            <a:r>
              <a:rPr lang="en-US" sz="2400" b="1" i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- marriage &amp; divorce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   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5614" y="1095214"/>
            <a:ext cx="3423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1Cor.7- Marriage</a:t>
            </a:r>
            <a:endParaRPr lang="en-US" sz="28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26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974889"/>
            <a:ext cx="4692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There Is No Contradiction In God’s Word</a:t>
            </a:r>
            <a:endParaRPr lang="en-US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1811341"/>
            <a:ext cx="413927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Mal.2:14  (Mt.5:37)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Rom.7:2-3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Eph.5:22-33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1Pet.3:1-7  (2:18-20; 2:21-25)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Mt.19:1-12</a:t>
            </a:r>
            <a:endParaRPr lang="en-US" sz="2800" b="1" dirty="0">
              <a:solidFill>
                <a:srgbClr val="FFFF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21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7688" y="1143000"/>
            <a:ext cx="4692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The “One and Only” Exception</a:t>
            </a:r>
            <a:endParaRPr 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4191000"/>
            <a:ext cx="3087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FF66"/>
                </a:solidFill>
                <a:latin typeface="Arial Black" panose="020B0A04020102020204" pitchFamily="34" charset="0"/>
              </a:rPr>
              <a:t>1Cor.7:11, 15 ?</a:t>
            </a:r>
            <a:endParaRPr lang="en-US" sz="2800" b="1" dirty="0">
              <a:solidFill>
                <a:srgbClr val="FFFF66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7027" y="2180384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66"/>
                </a:solidFill>
                <a:latin typeface="Arial Black" panose="020B0A04020102020204" pitchFamily="34" charset="0"/>
              </a:rPr>
              <a:t>Matt 19:9 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- </a:t>
            </a:r>
            <a:r>
              <a:rPr lang="en-US" sz="2400" dirty="0"/>
              <a:t> 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“And </a:t>
            </a:r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I say unto you, Whosoever shall put away his wife,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except it be for fornication</a:t>
            </a:r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, and shall marry another, </a:t>
            </a:r>
            <a:r>
              <a:rPr lang="en-US" sz="2400" b="1" dirty="0" err="1">
                <a:solidFill>
                  <a:srgbClr val="FFFF66"/>
                </a:solidFill>
                <a:latin typeface="Arial Narrow" panose="020B0606020202030204" pitchFamily="34" charset="0"/>
              </a:rPr>
              <a:t>committeth</a:t>
            </a:r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 adultery: and whoso </a:t>
            </a:r>
            <a:r>
              <a:rPr lang="en-US" sz="2400" b="1" dirty="0" err="1">
                <a:solidFill>
                  <a:srgbClr val="FFFF66"/>
                </a:solidFill>
                <a:latin typeface="Arial Narrow" panose="020B0606020202030204" pitchFamily="34" charset="0"/>
              </a:rPr>
              <a:t>marrieth</a:t>
            </a:r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 her which is put away doth commit adultery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.”  (KJV)</a:t>
            </a:r>
            <a:endParaRPr lang="en-US" sz="2400" b="1" dirty="0">
              <a:solidFill>
                <a:srgbClr val="FFFF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75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15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974889"/>
            <a:ext cx="4692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Celibacy:  Living Single</a:t>
            </a:r>
            <a:endParaRPr 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818" y="2175218"/>
            <a:ext cx="5186613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Benefits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 - 1Cor.7:1, 25-28, 32-35</a:t>
            </a:r>
          </a:p>
          <a:p>
            <a:endParaRPr lang="en-US" sz="105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Challenges  to being single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 - 1Cor.7:2, 7-9</a:t>
            </a:r>
          </a:p>
          <a:p>
            <a:endParaRPr lang="en-US" sz="105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Challenges to being married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 - 1Cor.7:3-6</a:t>
            </a:r>
          </a:p>
          <a:p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	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(1) mutual agreement</a:t>
            </a:r>
          </a:p>
          <a:p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	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(2) short period of time</a:t>
            </a:r>
          </a:p>
          <a:p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	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(3) purpose of </a:t>
            </a:r>
            <a:r>
              <a:rPr lang="en-US" sz="2400" b="1" i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fasting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 &amp; prayer</a:t>
            </a:r>
          </a:p>
          <a:p>
            <a:r>
              <a:rPr lang="en-US" sz="2400" b="1" dirty="0">
                <a:solidFill>
                  <a:srgbClr val="FFFF66"/>
                </a:solidFill>
                <a:latin typeface="Arial Narrow" panose="020B0606020202030204" pitchFamily="34" charset="0"/>
              </a:rPr>
              <a:t>	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(4)  Then… come together again</a:t>
            </a: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FFFF66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8956" y="1460792"/>
            <a:ext cx="2652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66"/>
                </a:solidFill>
                <a:latin typeface="Arial Black" panose="020B0A04020102020204" pitchFamily="34" charset="0"/>
              </a:rPr>
              <a:t>1Cor.7:1-9</a:t>
            </a:r>
            <a:endParaRPr lang="en-US" sz="2400" b="1" dirty="0">
              <a:solidFill>
                <a:srgbClr val="FFFF66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730037"/>
            <a:ext cx="3640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Harmonizes with 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Mt.19:10-12</a:t>
            </a:r>
            <a:endParaRPr lang="en-US" sz="2400" b="1" dirty="0">
              <a:solidFill>
                <a:srgbClr val="FFFF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60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0074" y="983695"/>
            <a:ext cx="3783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FFFF"/>
                </a:solidFill>
                <a:latin typeface="Arial Black" panose="020B0A04020102020204" pitchFamily="34" charset="0"/>
              </a:rPr>
              <a:t>Which are we?</a:t>
            </a:r>
            <a:endParaRPr lang="en-US" sz="800" b="1" dirty="0" smtClean="0">
              <a:solidFill>
                <a:srgbClr val="00FFFF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2000" y="2494547"/>
            <a:ext cx="6612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FFFF"/>
                </a:solidFill>
                <a:latin typeface="Arial Black" panose="020B0A04020102020204" pitchFamily="34" charset="0"/>
              </a:rPr>
              <a:t>Others can help if we let them…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7734" y="4023881"/>
            <a:ext cx="5236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FFFF"/>
                </a:solidFill>
                <a:latin typeface="Arial Black" panose="020B0A04020102020204" pitchFamily="34" charset="0"/>
              </a:rPr>
              <a:t>Above all, listen to God…</a:t>
            </a:r>
            <a:endParaRPr lang="en-US" sz="2400" b="1" dirty="0">
              <a:solidFill>
                <a:srgbClr val="00FFFF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0050" y="1445360"/>
            <a:ext cx="7660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/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Prov.12:15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“The 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way of a fool is right in his own eyes, But a wise man is he who listens to counsel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.”    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0050" y="2976265"/>
            <a:ext cx="7160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/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Prov.18:17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- “The 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first to plead his case seems just, Until another comes and examines him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.”    </a:t>
            </a: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(cf. Jer.10:23)</a:t>
            </a:r>
            <a:endParaRPr lang="en-US" sz="2400" b="1" dirty="0">
              <a:solidFill>
                <a:srgbClr val="FFFF66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0050" y="4485546"/>
            <a:ext cx="6608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/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Prov.21:2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- “Every </a:t>
            </a:r>
            <a:r>
              <a:rPr lang="en-US" sz="2400" b="1" dirty="0">
                <a:solidFill>
                  <a:prstClr val="white"/>
                </a:solidFill>
                <a:latin typeface="Arial Narrow" panose="020B0606020202030204" pitchFamily="34" charset="0"/>
              </a:rPr>
              <a:t>man's way is right in his own eyes, But the Lord  weighs the hearts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.”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671113"/>
            <a:ext cx="3888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Be Honest With The Scriptures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15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95" y="522631"/>
            <a:ext cx="2937932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0050" y="137911"/>
            <a:ext cx="7417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 Lifelong Commitment</a:t>
            </a:r>
            <a:endParaRPr lang="en-US" sz="4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974889"/>
            <a:ext cx="4692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How does God teach us to view marriage?</a:t>
            </a:r>
            <a:endParaRPr 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8545" y="2783131"/>
            <a:ext cx="2028696" cy="16837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1Cor.7:4, 33, 34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Eph.5:22, 24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Eph.5:23, 25 </a:t>
            </a:r>
            <a:endParaRPr lang="en-US" sz="2400" b="1" dirty="0">
              <a:solidFill>
                <a:srgbClr val="FFFF66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944385"/>
            <a:ext cx="4039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66"/>
                </a:solidFill>
                <a:latin typeface="Arial Black" panose="020B0A04020102020204" pitchFamily="34" charset="0"/>
              </a:rPr>
              <a:t>Focus on the needs &amp; desires of our spouse</a:t>
            </a:r>
            <a:endParaRPr lang="en-US" sz="2400" b="1" dirty="0">
              <a:solidFill>
                <a:srgbClr val="FFFF6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62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5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570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162</cp:revision>
  <dcterms:created xsi:type="dcterms:W3CDTF">2011-06-10T02:44:41Z</dcterms:created>
  <dcterms:modified xsi:type="dcterms:W3CDTF">2013-11-03T12:52:08Z</dcterms:modified>
</cp:coreProperties>
</file>