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/>
        </p:nvSpPr>
        <p:spPr>
          <a:xfrm flipV="1">
            <a:off x="406399" y="1196360"/>
            <a:ext cx="12192001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xfrm>
            <a:off x="406399" y="365739"/>
            <a:ext cx="12192001" cy="1021122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406400" y="1694977"/>
            <a:ext cx="12192000" cy="715692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  <a:lvl2pPr>
              <a:buClr>
                <a:schemeClr val="accent1"/>
              </a:buClr>
              <a:buChar char="▸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2pPr>
            <a:lvl3pPr>
              <a:buClr>
                <a:schemeClr val="accent1"/>
              </a:buClr>
              <a:buChar char="▸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3pPr>
            <a:lvl4pPr>
              <a:buClr>
                <a:schemeClr val="accent1"/>
              </a:buClr>
              <a:buChar char="▸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4pPr>
            <a:lvl5pPr>
              <a:buClr>
                <a:schemeClr val="accent1"/>
              </a:buClr>
              <a:buChar char="▸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idx="14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foggy-1149637_1920.jpg" descr="foggy-1149637_1920.jpg"/>
          <p:cNvPicPr>
            <a:picLocks noChangeAspect="1"/>
          </p:cNvPicPr>
          <p:nvPr>
            <p:ph type="pic" idx="13"/>
          </p:nvPr>
        </p:nvPicPr>
        <p:blipFill>
          <a:blip r:embed="rId2">
            <a:alphaModFix amt="47122"/>
            <a:extLst/>
          </a:blip>
          <a:srcRect l="5659" t="0" r="565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68" name="Line"/>
          <p:cNvSpPr/>
          <p:nvPr>
            <p:ph type="body" idx="14"/>
          </p:nvPr>
        </p:nvSpPr>
        <p:spPr>
          <a:xfrm flipV="1">
            <a:off x="406400" y="7367589"/>
            <a:ext cx="12192000" cy="263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9" name="Fundamental Bible Doctrines"/>
          <p:cNvSpPr txBox="1"/>
          <p:nvPr>
            <p:ph type="title"/>
          </p:nvPr>
        </p:nvSpPr>
        <p:spPr>
          <a:xfrm>
            <a:off x="406400" y="7652895"/>
            <a:ext cx="12192000" cy="1577211"/>
          </a:xfrm>
          <a:prstGeom prst="rect">
            <a:avLst/>
          </a:prstGeom>
        </p:spPr>
        <p:txBody>
          <a:bodyPr/>
          <a:lstStyle>
            <a:lvl1pPr algn="ctr">
              <a:defRPr sz="8700"/>
            </a:lvl1pPr>
          </a:lstStyle>
          <a:p>
            <a:pPr/>
            <a:r>
              <a:t>Fundamental Bible Doctrines</a:t>
            </a:r>
          </a:p>
        </p:txBody>
      </p:sp>
      <p:sp>
        <p:nvSpPr>
          <p:cNvPr id="170" name="What Is Man?"/>
          <p:cNvSpPr txBox="1"/>
          <p:nvPr>
            <p:ph type="body" sz="quarter" idx="1"/>
          </p:nvPr>
        </p:nvSpPr>
        <p:spPr>
          <a:xfrm>
            <a:off x="-1094154" y="699216"/>
            <a:ext cx="12192001" cy="1803401"/>
          </a:xfrm>
          <a:prstGeom prst="rect">
            <a:avLst/>
          </a:prstGeom>
        </p:spPr>
        <p:txBody>
          <a:bodyPr anchor="ctr"/>
          <a:lstStyle>
            <a:lvl1pPr algn="ctr" defTabSz="403097">
              <a:spcBef>
                <a:spcPts val="1500"/>
              </a:spcBef>
              <a:defRPr cap="none" sz="8970">
                <a:blipFill rotWithShape="1">
                  <a:blip r:embed="rId3"/>
                  <a:srcRect l="0" t="0" r="0" b="0"/>
                  <a:stretch>
                    <a:fillRect/>
                  </a:stretch>
                </a:blip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What Is Man?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at is Ma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Man?</a:t>
            </a:r>
          </a:p>
        </p:txBody>
      </p:sp>
      <p:sp>
        <p:nvSpPr>
          <p:cNvPr id="173" name="An image bearer of God. (Gen. 1:27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500"/>
            </a:pPr>
            <a:r>
              <a:t>An image bearer of God. (Gen. 1:27)</a:t>
            </a:r>
          </a:p>
          <a:p>
            <a:pPr marL="444499" indent="-444499">
              <a:defRPr sz="4500"/>
            </a:pPr>
            <a:r>
              <a:t>Man’s must relate to the One who created him. (Eccl. 12:13-14; cf. Gen. 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What is Man Worth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Man Worth?</a:t>
            </a:r>
          </a:p>
        </p:txBody>
      </p:sp>
      <p:sp>
        <p:nvSpPr>
          <p:cNvPr id="176" name="We each have personal value. (Mt. 6:26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500"/>
            </a:pPr>
            <a:r>
              <a:t>We each have personal value. (Mt. 6:26)</a:t>
            </a:r>
          </a:p>
          <a:p>
            <a:pPr marL="0" indent="0">
              <a:buClrTx/>
              <a:buSzTx/>
              <a:buFontTx/>
              <a:buNone/>
              <a:defRPr i="1" sz="45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“Look at the birds of the air… are you not of more value than they?”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hat is Man Worth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Man Worth?</a:t>
            </a:r>
          </a:p>
        </p:txBody>
      </p:sp>
      <p:sp>
        <p:nvSpPr>
          <p:cNvPr id="179" name="We each have personal value. (Mt. 6:26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500"/>
            </a:pPr>
            <a:r>
              <a:t>We each have personal value. (Mt. 6:26)</a:t>
            </a:r>
          </a:p>
          <a:p>
            <a:pPr marL="444499" indent="-444499">
              <a:defRPr sz="4500"/>
            </a:pPr>
            <a:r>
              <a:t>No person is worth any more or less than another.</a:t>
            </a:r>
          </a:p>
          <a:p>
            <a:pPr marL="0" indent="0">
              <a:buClrTx/>
              <a:buSzTx/>
              <a:buFontTx/>
              <a:buNone/>
              <a:defRPr sz="4500"/>
            </a:pPr>
            <a:r>
              <a:t>	1. Each person needs </a:t>
            </a:r>
            <a:r>
              <a:rPr i="1">
                <a:latin typeface="Avenir Next Demi Bold"/>
                <a:ea typeface="Avenir Next Demi Bold"/>
                <a:cs typeface="Avenir Next Demi Bold"/>
                <a:sym typeface="Avenir Next Demi Bold"/>
              </a:rPr>
              <a:t>security</a:t>
            </a:r>
            <a:r>
              <a:t> and </a:t>
            </a:r>
            <a:r>
              <a:rPr i="1">
                <a:latin typeface="Avenir Next Demi Bold"/>
                <a:ea typeface="Avenir Next Demi Bold"/>
                <a:cs typeface="Avenir Next Demi Bold"/>
                <a:sym typeface="Avenir Next Demi Bold"/>
              </a:rPr>
              <a:t>significance</a:t>
            </a:r>
          </a:p>
          <a:p>
            <a:pPr marL="0" indent="0">
              <a:buClrTx/>
              <a:buSzTx/>
              <a:buFontTx/>
              <a:buNone/>
              <a:defRPr sz="4500"/>
            </a:pPr>
            <a:r>
              <a:t>	2. Each person has equal opportunity for both in Christ. (Rom. 5:8; 1 Cor. 15:58)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What is Man Worth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Man Worth?</a:t>
            </a:r>
          </a:p>
        </p:txBody>
      </p:sp>
      <p:sp>
        <p:nvSpPr>
          <p:cNvPr id="182" name="We each have personal value. (Mt. 6:26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500"/>
            </a:pPr>
            <a:r>
              <a:t>We each have personal value. (Mt. 6:26)</a:t>
            </a:r>
          </a:p>
          <a:p>
            <a:pPr marL="444499" indent="-444499">
              <a:defRPr sz="4500"/>
            </a:pPr>
            <a:r>
              <a:t>No person is worth any more or less than another.</a:t>
            </a:r>
          </a:p>
          <a:p>
            <a:pPr marL="444499" indent="-444499">
              <a:defRPr sz="4500"/>
            </a:pPr>
            <a:r>
              <a:t>Man is worth God’s steadfast love. (cf. Luke 15:11-32)</a:t>
            </a:r>
          </a:p>
          <a:p>
            <a:pPr marL="444499" indent="-444499">
              <a:defRPr sz="4500"/>
            </a:pPr>
            <a:r>
              <a:t>We have equal worth, but unique significance.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What must man d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must man do?</a:t>
            </a:r>
          </a:p>
        </p:txBody>
      </p:sp>
      <p:sp>
        <p:nvSpPr>
          <p:cNvPr id="185" name="Choose lif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500"/>
            </a:pPr>
            <a:r>
              <a:t>Choose life.</a:t>
            </a:r>
          </a:p>
          <a:p>
            <a:pPr marL="444499" indent="-444499">
              <a:defRPr sz="4500"/>
            </a:pPr>
            <a:r>
              <a:t>Answer this: </a:t>
            </a:r>
            <a:r>
              <a:rPr i="1">
                <a:latin typeface="Avenir Next Demi Bold"/>
                <a:ea typeface="Avenir Next Demi Bold"/>
                <a:cs typeface="Avenir Next Demi Bold"/>
                <a:sym typeface="Avenir Next Demi Bold"/>
              </a:rPr>
              <a:t>What am I doing with the life God has given 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