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9" r:id="rId7"/>
    <p:sldId id="270" r:id="rId8"/>
    <p:sldId id="261" r:id="rId9"/>
    <p:sldId id="262" r:id="rId10"/>
    <p:sldId id="263" r:id="rId11"/>
    <p:sldId id="264" r:id="rId12"/>
    <p:sldId id="265" r:id="rId13"/>
    <p:sldId id="266" r:id="rId14"/>
    <p:sldId id="267" r:id="rId15"/>
    <p:sldId id="283" r:id="rId16"/>
    <p:sldId id="284" r:id="rId17"/>
    <p:sldId id="287" r:id="rId18"/>
    <p:sldId id="288" r:id="rId19"/>
    <p:sldId id="289" r:id="rId20"/>
    <p:sldId id="291" r:id="rId21"/>
    <p:sldId id="292" r:id="rId22"/>
    <p:sldId id="293" r:id="rId23"/>
    <p:sldId id="294" r:id="rId24"/>
    <p:sldId id="295" r:id="rId25"/>
    <p:sldId id="29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1D4"/>
    <a:srgbClr val="6E6C61"/>
    <a:srgbClr val="E6E2D6"/>
    <a:srgbClr val="55534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39" autoAdjust="0"/>
    <p:restoredTop sz="94660"/>
  </p:normalViewPr>
  <p:slideViewPr>
    <p:cSldViewPr snapToGrid="0">
      <p:cViewPr varScale="1">
        <p:scale>
          <a:sx n="69" d="100"/>
          <a:sy n="69" d="100"/>
        </p:scale>
        <p:origin x="3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DF67DB-E9FD-455A-9D22-9BE7ADD3B63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3929303"/>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F67DB-E9FD-455A-9D22-9BE7ADD3B63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381363695"/>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F67DB-E9FD-455A-9D22-9BE7ADD3B63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1787255441"/>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F67DB-E9FD-455A-9D22-9BE7ADD3B63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4483826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F67DB-E9FD-455A-9D22-9BE7ADD3B63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540061041"/>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DF67DB-E9FD-455A-9D22-9BE7ADD3B633}"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3977582293"/>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DF67DB-E9FD-455A-9D22-9BE7ADD3B633}" type="datetimeFigureOut">
              <a:rPr lang="en-US" smtClean="0"/>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2028801092"/>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DF67DB-E9FD-455A-9D22-9BE7ADD3B633}" type="datetimeFigureOut">
              <a:rPr lang="en-US" smtClean="0"/>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92568441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F67DB-E9FD-455A-9D22-9BE7ADD3B633}" type="datetimeFigureOut">
              <a:rPr lang="en-US" smtClean="0"/>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1351444031"/>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DF67DB-E9FD-455A-9D22-9BE7ADD3B633}"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814181567"/>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DF67DB-E9FD-455A-9D22-9BE7ADD3B633}"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8DAFE-39F1-4702-A1E1-BAA0A18D9845}" type="slidenum">
              <a:rPr lang="en-US" smtClean="0"/>
              <a:t>‹#›</a:t>
            </a:fld>
            <a:endParaRPr lang="en-US"/>
          </a:p>
        </p:txBody>
      </p:sp>
    </p:spTree>
    <p:extLst>
      <p:ext uri="{BB962C8B-B14F-4D97-AF65-F5344CB8AC3E}">
        <p14:creationId xmlns:p14="http://schemas.microsoft.com/office/powerpoint/2010/main" val="2198742165"/>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1D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F67DB-E9FD-455A-9D22-9BE7ADD3B633}" type="datetimeFigureOut">
              <a:rPr lang="en-US" smtClean="0"/>
              <a:t>12/26/2020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8DAFE-39F1-4702-A1E1-BAA0A18D9845}" type="slidenum">
              <a:rPr lang="en-US" smtClean="0"/>
              <a:t>‹#›</a:t>
            </a:fld>
            <a:endParaRPr lang="en-US"/>
          </a:p>
        </p:txBody>
      </p:sp>
    </p:spTree>
    <p:extLst>
      <p:ext uri="{BB962C8B-B14F-4D97-AF65-F5344CB8AC3E}">
        <p14:creationId xmlns:p14="http://schemas.microsoft.com/office/powerpoint/2010/main" val="2468160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3970318"/>
          </a:xfrm>
          <a:prstGeom prst="rect">
            <a:avLst/>
          </a:prstGeom>
          <a:noFill/>
        </p:spPr>
        <p:txBody>
          <a:bodyPr wrap="square" rtlCol="0">
            <a:spAutoFit/>
          </a:bodyPr>
          <a:lstStyle/>
          <a:p>
            <a:r>
              <a:rPr lang="en-US" sz="6000" dirty="0">
                <a:latin typeface="Metropolis Medium" panose="00000600000000000000" pitchFamily="50" charset="0"/>
              </a:rPr>
              <a:t>You who put the L</a:t>
            </a:r>
            <a:r>
              <a:rPr lang="en-US" sz="4800" dirty="0">
                <a:latin typeface="Metropolis Medium" panose="00000600000000000000" pitchFamily="50" charset="0"/>
              </a:rPr>
              <a:t>ORD</a:t>
            </a:r>
            <a:r>
              <a:rPr lang="en-US" sz="6000" dirty="0">
                <a:latin typeface="Metropolis Medium" panose="00000600000000000000" pitchFamily="50" charset="0"/>
              </a:rPr>
              <a:t> in remembrance, take no rest, and </a:t>
            </a:r>
          </a:p>
          <a:p>
            <a:r>
              <a:rPr lang="en-US" sz="7200" dirty="0">
                <a:latin typeface="Metropolis Medium" panose="00000600000000000000" pitchFamily="50" charset="0"/>
              </a:rPr>
              <a:t>give him no rest</a:t>
            </a:r>
            <a:r>
              <a:rPr lang="en-US" sz="6000" dirty="0">
                <a:latin typeface="Metropolis Medium" panose="00000600000000000000" pitchFamily="50" charset="0"/>
              </a:rPr>
              <a:t>…</a:t>
            </a:r>
          </a:p>
        </p:txBody>
      </p:sp>
      <p:sp>
        <p:nvSpPr>
          <p:cNvPr id="5" name="TextBox 4">
            <a:extLst>
              <a:ext uri="{FF2B5EF4-FFF2-40B4-BE49-F238E27FC236}">
                <a16:creationId xmlns:a16="http://schemas.microsoft.com/office/drawing/2014/main" id="{2EFD4F90-7132-4B2F-AEC4-C57958629A33}"/>
              </a:ext>
            </a:extLst>
          </p:cNvPr>
          <p:cNvSpPr txBox="1"/>
          <p:nvPr/>
        </p:nvSpPr>
        <p:spPr>
          <a:xfrm>
            <a:off x="3011055" y="5849447"/>
            <a:ext cx="5814893" cy="923330"/>
          </a:xfrm>
          <a:prstGeom prst="rect">
            <a:avLst/>
          </a:prstGeom>
          <a:noFill/>
        </p:spPr>
        <p:txBody>
          <a:bodyPr wrap="square" rtlCol="0">
            <a:spAutoFit/>
          </a:bodyPr>
          <a:lstStyle/>
          <a:p>
            <a:pPr algn="r"/>
            <a:r>
              <a:rPr lang="en-US" sz="5400" dirty="0">
                <a:latin typeface="Metropolis Medium" panose="00000600000000000000" pitchFamily="50" charset="0"/>
              </a:rPr>
              <a:t>Isaiah 62:6-7</a:t>
            </a:r>
          </a:p>
        </p:txBody>
      </p:sp>
    </p:spTree>
    <p:extLst>
      <p:ext uri="{BB962C8B-B14F-4D97-AF65-F5344CB8AC3E}">
        <p14:creationId xmlns:p14="http://schemas.microsoft.com/office/powerpoint/2010/main" val="3769228682"/>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2862322"/>
          </a:xfrm>
          <a:prstGeom prst="rect">
            <a:avLst/>
          </a:prstGeom>
          <a:noFill/>
        </p:spPr>
        <p:txBody>
          <a:bodyPr wrap="square" rtlCol="0">
            <a:spAutoFit/>
          </a:bodyPr>
          <a:lstStyle/>
          <a:p>
            <a:r>
              <a:rPr lang="en-US" sz="3600" dirty="0">
                <a:latin typeface="Metropolis Medium" panose="00000600000000000000" pitchFamily="50" charset="0"/>
              </a:rPr>
              <a:t>…For as a young man marries a young woman, so shall your sons marry you, and as the bridegroom rejoices over the bride, so shall your God rejoice over you.</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62:4-5</a:t>
            </a:r>
          </a:p>
        </p:txBody>
      </p:sp>
    </p:spTree>
    <p:extLst>
      <p:ext uri="{BB962C8B-B14F-4D97-AF65-F5344CB8AC3E}">
        <p14:creationId xmlns:p14="http://schemas.microsoft.com/office/powerpoint/2010/main" val="2779049009"/>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3970318"/>
          </a:xfrm>
          <a:prstGeom prst="rect">
            <a:avLst/>
          </a:prstGeom>
          <a:noFill/>
        </p:spPr>
        <p:txBody>
          <a:bodyPr wrap="square" rtlCol="0">
            <a:spAutoFit/>
          </a:bodyPr>
          <a:lstStyle/>
          <a:p>
            <a:r>
              <a:rPr lang="en-US" sz="3600" dirty="0">
                <a:latin typeface="Metropolis Medium" panose="00000600000000000000" pitchFamily="50" charset="0"/>
              </a:rPr>
              <a:t>On your walls, O Jerusalem, I have set watchmen; all the day and all the night they shall never be silent. You who put the L</a:t>
            </a:r>
            <a:r>
              <a:rPr lang="en-US" sz="2800" dirty="0">
                <a:latin typeface="Metropolis Medium" panose="00000600000000000000" pitchFamily="50" charset="0"/>
              </a:rPr>
              <a:t>ORD</a:t>
            </a:r>
            <a:r>
              <a:rPr lang="en-US" sz="3600" dirty="0">
                <a:latin typeface="Metropolis Medium" panose="00000600000000000000" pitchFamily="50" charset="0"/>
              </a:rPr>
              <a:t> in remembrance, take no rest, and give him no rest until he establishes Jerusalem and makes it a praise in the earth.</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62:6-7</a:t>
            </a:r>
          </a:p>
        </p:txBody>
      </p:sp>
    </p:spTree>
    <p:extLst>
      <p:ext uri="{BB962C8B-B14F-4D97-AF65-F5344CB8AC3E}">
        <p14:creationId xmlns:p14="http://schemas.microsoft.com/office/powerpoint/2010/main" val="3361628225"/>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3970318"/>
          </a:xfrm>
          <a:prstGeom prst="rect">
            <a:avLst/>
          </a:prstGeom>
          <a:noFill/>
        </p:spPr>
        <p:txBody>
          <a:bodyPr wrap="square" rtlCol="0">
            <a:spAutoFit/>
          </a:bodyPr>
          <a:lstStyle/>
          <a:p>
            <a:r>
              <a:rPr lang="en-US" sz="3600" dirty="0">
                <a:latin typeface="Metropolis Medium" panose="00000600000000000000" pitchFamily="50" charset="0"/>
              </a:rPr>
              <a:t>The L</a:t>
            </a:r>
            <a:r>
              <a:rPr lang="en-US" sz="2800" dirty="0">
                <a:latin typeface="Metropolis Medium" panose="00000600000000000000" pitchFamily="50" charset="0"/>
              </a:rPr>
              <a:t>ORD</a:t>
            </a:r>
            <a:r>
              <a:rPr lang="en-US" sz="3600" dirty="0">
                <a:latin typeface="Metropolis Medium" panose="00000600000000000000" pitchFamily="50" charset="0"/>
              </a:rPr>
              <a:t> has sworn by his right hand and by his mighty arm: “I will not again give your grain to be food for your enemies, and foreigners shall not drink your wine for which you have labored; but those who garner it shall eat it and praise the L</a:t>
            </a:r>
            <a:r>
              <a:rPr lang="en-US" sz="2800" dirty="0">
                <a:latin typeface="Metropolis Medium" panose="00000600000000000000" pitchFamily="50" charset="0"/>
              </a:rPr>
              <a:t>ORD</a:t>
            </a:r>
            <a:r>
              <a:rPr lang="en-US" sz="3600" dirty="0">
                <a:latin typeface="Metropolis Medium" panose="00000600000000000000" pitchFamily="50" charset="0"/>
              </a:rPr>
              <a:t>…</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62:8-9</a:t>
            </a:r>
          </a:p>
        </p:txBody>
      </p:sp>
    </p:spTree>
    <p:extLst>
      <p:ext uri="{BB962C8B-B14F-4D97-AF65-F5344CB8AC3E}">
        <p14:creationId xmlns:p14="http://schemas.microsoft.com/office/powerpoint/2010/main" val="505696243"/>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1200329"/>
          </a:xfrm>
          <a:prstGeom prst="rect">
            <a:avLst/>
          </a:prstGeom>
          <a:noFill/>
        </p:spPr>
        <p:txBody>
          <a:bodyPr wrap="square" rtlCol="0">
            <a:spAutoFit/>
          </a:bodyPr>
          <a:lstStyle/>
          <a:p>
            <a:r>
              <a:rPr lang="en-US" sz="3600" dirty="0">
                <a:latin typeface="Metropolis Medium" panose="00000600000000000000" pitchFamily="50" charset="0"/>
              </a:rPr>
              <a:t>“…and those who gather it shall drink it in the courts of my sanctuary.”</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62:8-9</a:t>
            </a:r>
          </a:p>
        </p:txBody>
      </p:sp>
    </p:spTree>
    <p:extLst>
      <p:ext uri="{BB962C8B-B14F-4D97-AF65-F5344CB8AC3E}">
        <p14:creationId xmlns:p14="http://schemas.microsoft.com/office/powerpoint/2010/main" val="1084838151"/>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BD4E6-80AE-402C-B5B3-0A80E2908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F2A33D0-80E3-4C37-8068-DFD864CFCB80}"/>
              </a:ext>
            </a:extLst>
          </p:cNvPr>
          <p:cNvSpPr txBox="1"/>
          <p:nvPr/>
        </p:nvSpPr>
        <p:spPr>
          <a:xfrm>
            <a:off x="877128" y="1520689"/>
            <a:ext cx="7389744" cy="2435085"/>
          </a:xfrm>
          <a:prstGeom prst="rect">
            <a:avLst/>
          </a:prstGeom>
          <a:noFill/>
        </p:spPr>
        <p:txBody>
          <a:bodyPr wrap="none" rtlCol="0">
            <a:prstTxWarp prst="textPlain">
              <a:avLst/>
            </a:prstTxWarp>
            <a:spAutoFit/>
          </a:bodyPr>
          <a:lstStyle/>
          <a:p>
            <a:pPr algn="ctr"/>
            <a:r>
              <a:rPr lang="en-US" sz="7200" dirty="0">
                <a:solidFill>
                  <a:srgbClr val="55534E"/>
                </a:solidFill>
                <a:effectLst>
                  <a:glow rad="127000">
                    <a:srgbClr val="FEFEFE"/>
                  </a:glow>
                </a:effectLst>
                <a:latin typeface="AR BLANCA" panose="02000000000000000000" pitchFamily="2" charset="0"/>
              </a:rPr>
              <a:t>What is Isaiah</a:t>
            </a:r>
          </a:p>
          <a:p>
            <a:pPr algn="ctr"/>
            <a:r>
              <a:rPr lang="en-US" sz="7200" dirty="0">
                <a:solidFill>
                  <a:srgbClr val="55534E"/>
                </a:solidFill>
                <a:effectLst>
                  <a:glow rad="127000">
                    <a:srgbClr val="FEFEFE"/>
                  </a:glow>
                </a:effectLst>
                <a:latin typeface="AR BLANCA" panose="02000000000000000000" pitchFamily="2" charset="0"/>
              </a:rPr>
              <a:t>Talking About?</a:t>
            </a:r>
          </a:p>
        </p:txBody>
      </p:sp>
      <p:pic>
        <p:nvPicPr>
          <p:cNvPr id="4" name="Picture 3">
            <a:extLst>
              <a:ext uri="{FF2B5EF4-FFF2-40B4-BE49-F238E27FC236}">
                <a16:creationId xmlns:a16="http://schemas.microsoft.com/office/drawing/2014/main" id="{A611C886-E0CD-47AE-B150-600012F8AA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867" b="100000" l="267" r="100000">
                        <a14:foregroundMark x1="39867" y1="57956" x2="38600" y2="57956"/>
                      </a14:backgroundRemoval>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3136882"/>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3970318"/>
          </a:xfrm>
          <a:prstGeom prst="rect">
            <a:avLst/>
          </a:prstGeom>
          <a:noFill/>
        </p:spPr>
        <p:txBody>
          <a:bodyPr wrap="square" rtlCol="0">
            <a:spAutoFit/>
          </a:bodyPr>
          <a:lstStyle/>
          <a:p>
            <a:r>
              <a:rPr lang="en-US" sz="3600" dirty="0">
                <a:latin typeface="Metropolis Medium" panose="00000600000000000000" pitchFamily="50" charset="0"/>
              </a:rPr>
              <a:t>Go through, go through the gates; prepare the way for the people; build up, build up the highway; clear it of stones; lift up a signal over the peoples. Behold, the L</a:t>
            </a:r>
            <a:r>
              <a:rPr lang="en-US" sz="2800" dirty="0">
                <a:latin typeface="Metropolis Medium" panose="00000600000000000000" pitchFamily="50" charset="0"/>
              </a:rPr>
              <a:t>ORD</a:t>
            </a:r>
            <a:r>
              <a:rPr lang="en-US" sz="3600" dirty="0">
                <a:latin typeface="Metropolis Medium" panose="00000600000000000000" pitchFamily="50" charset="0"/>
              </a:rPr>
              <a:t> has proclaimed to the end of the earth: Say to the daughter of Zion…</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62:10-12</a:t>
            </a:r>
          </a:p>
        </p:txBody>
      </p:sp>
    </p:spTree>
    <p:extLst>
      <p:ext uri="{BB962C8B-B14F-4D97-AF65-F5344CB8AC3E}">
        <p14:creationId xmlns:p14="http://schemas.microsoft.com/office/powerpoint/2010/main" val="2676250642"/>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3970318"/>
          </a:xfrm>
          <a:prstGeom prst="rect">
            <a:avLst/>
          </a:prstGeom>
          <a:noFill/>
        </p:spPr>
        <p:txBody>
          <a:bodyPr wrap="square" rtlCol="0">
            <a:spAutoFit/>
          </a:bodyPr>
          <a:lstStyle/>
          <a:p>
            <a:r>
              <a:rPr lang="en-US" sz="3600" dirty="0">
                <a:latin typeface="Metropolis Medium" panose="00000600000000000000" pitchFamily="50" charset="0"/>
              </a:rPr>
              <a:t>…“Behold, your salvation comes; behold, his reward is with him, and his recompense before him.” And they shall be called The Holy People, The Redeemed of the L</a:t>
            </a:r>
            <a:r>
              <a:rPr lang="en-US" sz="2800" dirty="0">
                <a:latin typeface="Metropolis Medium" panose="00000600000000000000" pitchFamily="50" charset="0"/>
              </a:rPr>
              <a:t>ORD</a:t>
            </a:r>
            <a:r>
              <a:rPr lang="en-US" sz="3600" dirty="0">
                <a:latin typeface="Metropolis Medium" panose="00000600000000000000" pitchFamily="50" charset="0"/>
              </a:rPr>
              <a:t>; and you shall be called Sought Out, A City Not Forsaken.</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62:10-12</a:t>
            </a:r>
          </a:p>
        </p:txBody>
      </p:sp>
    </p:spTree>
    <p:extLst>
      <p:ext uri="{BB962C8B-B14F-4D97-AF65-F5344CB8AC3E}">
        <p14:creationId xmlns:p14="http://schemas.microsoft.com/office/powerpoint/2010/main" val="2099897404"/>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4524315"/>
          </a:xfrm>
          <a:prstGeom prst="rect">
            <a:avLst/>
          </a:prstGeom>
          <a:noFill/>
        </p:spPr>
        <p:txBody>
          <a:bodyPr wrap="square" rtlCol="0">
            <a:spAutoFit/>
          </a:bodyPr>
          <a:lstStyle/>
          <a:p>
            <a:r>
              <a:rPr lang="en-US" sz="3600" dirty="0">
                <a:latin typeface="Metropolis Medium" panose="00000600000000000000" pitchFamily="50" charset="0"/>
              </a:rPr>
              <a:t>But you have come to Mount Zion and to the city of the living God, the heavenly Jerusalem, to innumerable angels in festal gathering, and to the assembly [church] of the firstborn who are enrolled in heaven, and to God, the judge of all, and to the </a:t>
            </a:r>
          </a:p>
          <a:p>
            <a:r>
              <a:rPr lang="en-US" sz="3600" dirty="0">
                <a:latin typeface="Metropolis Medium" panose="00000600000000000000" pitchFamily="50" charset="0"/>
              </a:rPr>
              <a:t>		spirits of the righteous made…</a:t>
            </a:r>
          </a:p>
        </p:txBody>
      </p:sp>
      <p:sp>
        <p:nvSpPr>
          <p:cNvPr id="10" name="TextBox 9">
            <a:extLst>
              <a:ext uri="{FF2B5EF4-FFF2-40B4-BE49-F238E27FC236}">
                <a16:creationId xmlns:a16="http://schemas.microsoft.com/office/drawing/2014/main" id="{DE837325-8775-42E4-AB3D-31ECF77E5343}"/>
              </a:ext>
            </a:extLst>
          </p:cNvPr>
          <p:cNvSpPr txBox="1"/>
          <p:nvPr/>
        </p:nvSpPr>
        <p:spPr>
          <a:xfrm>
            <a:off x="2392218" y="5841327"/>
            <a:ext cx="6433730" cy="923330"/>
          </a:xfrm>
          <a:prstGeom prst="rect">
            <a:avLst/>
          </a:prstGeom>
          <a:noFill/>
        </p:spPr>
        <p:txBody>
          <a:bodyPr wrap="square" rtlCol="0">
            <a:spAutoFit/>
          </a:bodyPr>
          <a:lstStyle/>
          <a:p>
            <a:pPr algn="r"/>
            <a:r>
              <a:rPr lang="en-US" sz="5400" dirty="0">
                <a:latin typeface="Metropolis Medium" panose="00000600000000000000" pitchFamily="50" charset="0"/>
              </a:rPr>
              <a:t>Hebrews 12:22-24</a:t>
            </a:r>
          </a:p>
        </p:txBody>
      </p:sp>
    </p:spTree>
    <p:extLst>
      <p:ext uri="{BB962C8B-B14F-4D97-AF65-F5344CB8AC3E}">
        <p14:creationId xmlns:p14="http://schemas.microsoft.com/office/powerpoint/2010/main" val="3095978587"/>
      </p:ext>
    </p:extLst>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2308324"/>
          </a:xfrm>
          <a:prstGeom prst="rect">
            <a:avLst/>
          </a:prstGeom>
          <a:noFill/>
        </p:spPr>
        <p:txBody>
          <a:bodyPr wrap="square" rtlCol="0">
            <a:spAutoFit/>
          </a:bodyPr>
          <a:lstStyle/>
          <a:p>
            <a:r>
              <a:rPr lang="en-US" sz="3600" dirty="0">
                <a:latin typeface="Metropolis Medium" panose="00000600000000000000" pitchFamily="50" charset="0"/>
              </a:rPr>
              <a:t>…perfect, and to Jesus, the mediator of a new covenant, and to the sprinkled blood that speaks a better word than the blood of Abel.</a:t>
            </a:r>
          </a:p>
        </p:txBody>
      </p:sp>
      <p:sp>
        <p:nvSpPr>
          <p:cNvPr id="10" name="TextBox 9">
            <a:extLst>
              <a:ext uri="{FF2B5EF4-FFF2-40B4-BE49-F238E27FC236}">
                <a16:creationId xmlns:a16="http://schemas.microsoft.com/office/drawing/2014/main" id="{DE837325-8775-42E4-AB3D-31ECF77E5343}"/>
              </a:ext>
            </a:extLst>
          </p:cNvPr>
          <p:cNvSpPr txBox="1"/>
          <p:nvPr/>
        </p:nvSpPr>
        <p:spPr>
          <a:xfrm>
            <a:off x="2392218" y="5841327"/>
            <a:ext cx="6433730" cy="923330"/>
          </a:xfrm>
          <a:prstGeom prst="rect">
            <a:avLst/>
          </a:prstGeom>
          <a:noFill/>
        </p:spPr>
        <p:txBody>
          <a:bodyPr wrap="square" rtlCol="0">
            <a:spAutoFit/>
          </a:bodyPr>
          <a:lstStyle/>
          <a:p>
            <a:pPr algn="r"/>
            <a:r>
              <a:rPr lang="en-US" sz="5400" dirty="0">
                <a:latin typeface="Metropolis Medium" panose="00000600000000000000" pitchFamily="50" charset="0"/>
              </a:rPr>
              <a:t>Hebrews 12:22-24</a:t>
            </a:r>
          </a:p>
        </p:txBody>
      </p:sp>
    </p:spTree>
    <p:extLst>
      <p:ext uri="{BB962C8B-B14F-4D97-AF65-F5344CB8AC3E}">
        <p14:creationId xmlns:p14="http://schemas.microsoft.com/office/powerpoint/2010/main" val="3701411251"/>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BD4E6-80AE-402C-B5B3-0A80E2908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F2A33D0-80E3-4C37-8068-DFD864CFCB80}"/>
              </a:ext>
            </a:extLst>
          </p:cNvPr>
          <p:cNvSpPr txBox="1"/>
          <p:nvPr/>
        </p:nvSpPr>
        <p:spPr>
          <a:xfrm>
            <a:off x="193813" y="1789043"/>
            <a:ext cx="8756374" cy="2494721"/>
          </a:xfrm>
          <a:prstGeom prst="rect">
            <a:avLst/>
          </a:prstGeom>
          <a:noFill/>
        </p:spPr>
        <p:txBody>
          <a:bodyPr wrap="none" rtlCol="0">
            <a:prstTxWarp prst="textPlain">
              <a:avLst/>
            </a:prstTxWarp>
            <a:spAutoFit/>
          </a:bodyPr>
          <a:lstStyle/>
          <a:p>
            <a:pPr algn="ctr"/>
            <a:r>
              <a:rPr lang="en-US" sz="7200" dirty="0">
                <a:solidFill>
                  <a:srgbClr val="55534E"/>
                </a:solidFill>
                <a:effectLst>
                  <a:glow rad="127000">
                    <a:srgbClr val="FEFEFE"/>
                  </a:glow>
                </a:effectLst>
                <a:latin typeface="AR BLANCA" panose="02000000000000000000" pitchFamily="2" charset="0"/>
              </a:rPr>
              <a:t>Keep Me Awake!</a:t>
            </a:r>
          </a:p>
        </p:txBody>
      </p:sp>
      <p:pic>
        <p:nvPicPr>
          <p:cNvPr id="4" name="Picture 3">
            <a:extLst>
              <a:ext uri="{FF2B5EF4-FFF2-40B4-BE49-F238E27FC236}">
                <a16:creationId xmlns:a16="http://schemas.microsoft.com/office/drawing/2014/main" id="{A611C886-E0CD-47AE-B150-600012F8AA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867" b="100000" l="267" r="100000">
                        <a14:foregroundMark x1="39867" y1="57956" x2="38600" y2="57956"/>
                      </a14:backgroundRemoval>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C6E245-F178-4496-91CC-BD5C62CDD9D9}"/>
              </a:ext>
            </a:extLst>
          </p:cNvPr>
          <p:cNvSpPr txBox="1"/>
          <p:nvPr/>
        </p:nvSpPr>
        <p:spPr>
          <a:xfrm>
            <a:off x="193813" y="299774"/>
            <a:ext cx="8756374" cy="835613"/>
          </a:xfrm>
          <a:prstGeom prst="rect">
            <a:avLst/>
          </a:prstGeom>
          <a:noFill/>
        </p:spPr>
        <p:txBody>
          <a:bodyPr wrap="square" rtlCol="0">
            <a:spAutoFit/>
          </a:bodyPr>
          <a:lstStyle/>
          <a:p>
            <a:pPr algn="ctr">
              <a:lnSpc>
                <a:spcPct val="80000"/>
              </a:lnSpc>
            </a:pPr>
            <a:r>
              <a:rPr lang="en-US" sz="6000" dirty="0">
                <a:solidFill>
                  <a:srgbClr val="E6E2D6"/>
                </a:solidFill>
                <a:effectLst>
                  <a:glow rad="127000">
                    <a:srgbClr val="6E6C61"/>
                  </a:glow>
                </a:effectLst>
                <a:latin typeface="Metropolis Medium" panose="00000600000000000000" pitchFamily="50" charset="0"/>
              </a:rPr>
              <a:t>Heeding the Invitation</a:t>
            </a:r>
          </a:p>
        </p:txBody>
      </p:sp>
    </p:spTree>
    <p:extLst>
      <p:ext uri="{BB962C8B-B14F-4D97-AF65-F5344CB8AC3E}">
        <p14:creationId xmlns:p14="http://schemas.microsoft.com/office/powerpoint/2010/main" val="1346088040"/>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BD4E6-80AE-402C-B5B3-0A80E2908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F2A33D0-80E3-4C37-8068-DFD864CFCB80}"/>
              </a:ext>
            </a:extLst>
          </p:cNvPr>
          <p:cNvSpPr txBox="1"/>
          <p:nvPr/>
        </p:nvSpPr>
        <p:spPr>
          <a:xfrm>
            <a:off x="193813" y="1789043"/>
            <a:ext cx="8756374" cy="2494721"/>
          </a:xfrm>
          <a:prstGeom prst="rect">
            <a:avLst/>
          </a:prstGeom>
          <a:noFill/>
        </p:spPr>
        <p:txBody>
          <a:bodyPr wrap="none" rtlCol="0">
            <a:prstTxWarp prst="textPlain">
              <a:avLst/>
            </a:prstTxWarp>
            <a:spAutoFit/>
          </a:bodyPr>
          <a:lstStyle/>
          <a:p>
            <a:pPr algn="ctr"/>
            <a:r>
              <a:rPr lang="en-US" sz="7200" dirty="0">
                <a:solidFill>
                  <a:srgbClr val="55534E"/>
                </a:solidFill>
                <a:effectLst>
                  <a:glow rad="127000">
                    <a:srgbClr val="FEFEFE"/>
                  </a:glow>
                </a:effectLst>
                <a:latin typeface="AR BLANCA" panose="02000000000000000000" pitchFamily="2" charset="0"/>
              </a:rPr>
              <a:t>Keep Me Awake!</a:t>
            </a:r>
          </a:p>
        </p:txBody>
      </p:sp>
      <p:pic>
        <p:nvPicPr>
          <p:cNvPr id="4" name="Picture 3">
            <a:extLst>
              <a:ext uri="{FF2B5EF4-FFF2-40B4-BE49-F238E27FC236}">
                <a16:creationId xmlns:a16="http://schemas.microsoft.com/office/drawing/2014/main" id="{A611C886-E0CD-47AE-B150-600012F8AA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867" b="100000" l="267" r="100000">
                        <a14:foregroundMark x1="39867" y1="57956" x2="38600" y2="57956"/>
                      </a14:backgroundRemoval>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C6E245-F178-4496-91CC-BD5C62CDD9D9}"/>
              </a:ext>
            </a:extLst>
          </p:cNvPr>
          <p:cNvSpPr txBox="1"/>
          <p:nvPr/>
        </p:nvSpPr>
        <p:spPr>
          <a:xfrm>
            <a:off x="298245" y="218663"/>
            <a:ext cx="8547533" cy="1107996"/>
          </a:xfrm>
          <a:prstGeom prst="rect">
            <a:avLst/>
          </a:prstGeom>
          <a:noFill/>
        </p:spPr>
        <p:txBody>
          <a:bodyPr wrap="none" rtlCol="0">
            <a:spAutoFit/>
          </a:bodyPr>
          <a:lstStyle/>
          <a:p>
            <a:pPr algn="ctr"/>
            <a:r>
              <a:rPr lang="en-US" sz="6600" dirty="0">
                <a:solidFill>
                  <a:srgbClr val="E6E2D6"/>
                </a:solidFill>
                <a:effectLst>
                  <a:glow rad="127000">
                    <a:srgbClr val="6E6C61"/>
                  </a:glow>
                </a:effectLst>
                <a:latin typeface="Metropolis Medium" panose="00000600000000000000" pitchFamily="50" charset="0"/>
              </a:rPr>
              <a:t>The Lord’s Invitation</a:t>
            </a:r>
          </a:p>
        </p:txBody>
      </p:sp>
    </p:spTree>
    <p:extLst>
      <p:ext uri="{BB962C8B-B14F-4D97-AF65-F5344CB8AC3E}">
        <p14:creationId xmlns:p14="http://schemas.microsoft.com/office/powerpoint/2010/main" val="4048116033"/>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3970318"/>
          </a:xfrm>
          <a:prstGeom prst="rect">
            <a:avLst/>
          </a:prstGeom>
          <a:noFill/>
        </p:spPr>
        <p:txBody>
          <a:bodyPr wrap="square" rtlCol="0">
            <a:spAutoFit/>
          </a:bodyPr>
          <a:lstStyle/>
          <a:p>
            <a:r>
              <a:rPr lang="en-US" sz="6000" dirty="0">
                <a:latin typeface="Metropolis Medium" panose="00000600000000000000" pitchFamily="50" charset="0"/>
              </a:rPr>
              <a:t>You who put the L</a:t>
            </a:r>
            <a:r>
              <a:rPr lang="en-US" sz="4800" dirty="0">
                <a:latin typeface="Metropolis Medium" panose="00000600000000000000" pitchFamily="50" charset="0"/>
              </a:rPr>
              <a:t>ORD</a:t>
            </a:r>
            <a:r>
              <a:rPr lang="en-US" sz="6000" dirty="0">
                <a:latin typeface="Metropolis Medium" panose="00000600000000000000" pitchFamily="50" charset="0"/>
              </a:rPr>
              <a:t> in remembrance, take no rest, and </a:t>
            </a:r>
          </a:p>
          <a:p>
            <a:r>
              <a:rPr lang="en-US" sz="7200" dirty="0">
                <a:latin typeface="Metropolis Medium" panose="00000600000000000000" pitchFamily="50" charset="0"/>
              </a:rPr>
              <a:t>give him no rest</a:t>
            </a:r>
            <a:r>
              <a:rPr lang="en-US" sz="6000" dirty="0">
                <a:latin typeface="Metropolis Medium" panose="00000600000000000000" pitchFamily="50" charset="0"/>
              </a:rPr>
              <a:t>…</a:t>
            </a:r>
          </a:p>
        </p:txBody>
      </p:sp>
      <p:sp>
        <p:nvSpPr>
          <p:cNvPr id="5" name="TextBox 4">
            <a:extLst>
              <a:ext uri="{FF2B5EF4-FFF2-40B4-BE49-F238E27FC236}">
                <a16:creationId xmlns:a16="http://schemas.microsoft.com/office/drawing/2014/main" id="{2EFD4F90-7132-4B2F-AEC4-C57958629A33}"/>
              </a:ext>
            </a:extLst>
          </p:cNvPr>
          <p:cNvSpPr txBox="1"/>
          <p:nvPr/>
        </p:nvSpPr>
        <p:spPr>
          <a:xfrm>
            <a:off x="3011055" y="5849447"/>
            <a:ext cx="5814893" cy="923330"/>
          </a:xfrm>
          <a:prstGeom prst="rect">
            <a:avLst/>
          </a:prstGeom>
          <a:noFill/>
        </p:spPr>
        <p:txBody>
          <a:bodyPr wrap="square" rtlCol="0">
            <a:spAutoFit/>
          </a:bodyPr>
          <a:lstStyle/>
          <a:p>
            <a:pPr algn="r"/>
            <a:r>
              <a:rPr lang="en-US" sz="5400" dirty="0">
                <a:latin typeface="Metropolis Medium" panose="00000600000000000000" pitchFamily="50" charset="0"/>
              </a:rPr>
              <a:t>Isaiah 62:6-7</a:t>
            </a:r>
          </a:p>
        </p:txBody>
      </p:sp>
    </p:spTree>
    <p:extLst>
      <p:ext uri="{BB962C8B-B14F-4D97-AF65-F5344CB8AC3E}">
        <p14:creationId xmlns:p14="http://schemas.microsoft.com/office/powerpoint/2010/main" val="3333542604"/>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4524315"/>
          </a:xfrm>
          <a:prstGeom prst="rect">
            <a:avLst/>
          </a:prstGeom>
          <a:noFill/>
        </p:spPr>
        <p:txBody>
          <a:bodyPr wrap="square" rtlCol="0">
            <a:spAutoFit/>
          </a:bodyPr>
          <a:lstStyle/>
          <a:p>
            <a:r>
              <a:rPr lang="en-US" sz="3600" dirty="0">
                <a:latin typeface="Metropolis Medium" panose="00000600000000000000" pitchFamily="50" charset="0"/>
              </a:rPr>
              <a:t>Our Father in heaven, hallowed be your name. Your kingdom come, your will be done, on earth as it is in heaven. Give us this day our daily bread, and forgive us our debts as we forgive our debtors. And lead us not into temptation, but deliver us </a:t>
            </a:r>
          </a:p>
          <a:p>
            <a:r>
              <a:rPr lang="en-US" sz="3600" dirty="0">
                <a:latin typeface="Metropolis Medium" panose="00000600000000000000" pitchFamily="50" charset="0"/>
              </a:rPr>
              <a:t>			from evil.</a:t>
            </a:r>
          </a:p>
        </p:txBody>
      </p:sp>
      <p:sp>
        <p:nvSpPr>
          <p:cNvPr id="10" name="TextBox 9">
            <a:extLst>
              <a:ext uri="{FF2B5EF4-FFF2-40B4-BE49-F238E27FC236}">
                <a16:creationId xmlns:a16="http://schemas.microsoft.com/office/drawing/2014/main" id="{DE837325-8775-42E4-AB3D-31ECF77E5343}"/>
              </a:ext>
            </a:extLst>
          </p:cNvPr>
          <p:cNvSpPr txBox="1"/>
          <p:nvPr/>
        </p:nvSpPr>
        <p:spPr>
          <a:xfrm>
            <a:off x="2392218" y="5841327"/>
            <a:ext cx="6433730" cy="923330"/>
          </a:xfrm>
          <a:prstGeom prst="rect">
            <a:avLst/>
          </a:prstGeom>
          <a:noFill/>
        </p:spPr>
        <p:txBody>
          <a:bodyPr wrap="square" rtlCol="0">
            <a:spAutoFit/>
          </a:bodyPr>
          <a:lstStyle/>
          <a:p>
            <a:pPr algn="r"/>
            <a:r>
              <a:rPr lang="en-US" sz="5400" dirty="0">
                <a:latin typeface="Metropolis Medium" panose="00000600000000000000" pitchFamily="50" charset="0"/>
              </a:rPr>
              <a:t>Matthew 6:9-13</a:t>
            </a:r>
          </a:p>
        </p:txBody>
      </p:sp>
    </p:spTree>
    <p:extLst>
      <p:ext uri="{BB962C8B-B14F-4D97-AF65-F5344CB8AC3E}">
        <p14:creationId xmlns:p14="http://schemas.microsoft.com/office/powerpoint/2010/main" val="213630613"/>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3970318"/>
          </a:xfrm>
          <a:prstGeom prst="rect">
            <a:avLst/>
          </a:prstGeom>
          <a:noFill/>
        </p:spPr>
        <p:txBody>
          <a:bodyPr wrap="square" rtlCol="0">
            <a:spAutoFit/>
          </a:bodyPr>
          <a:lstStyle/>
          <a:p>
            <a:r>
              <a:rPr lang="en-US" sz="6000" dirty="0">
                <a:latin typeface="Metropolis Medium" panose="00000600000000000000" pitchFamily="50" charset="0"/>
              </a:rPr>
              <a:t>You who put the L</a:t>
            </a:r>
            <a:r>
              <a:rPr lang="en-US" sz="4800" dirty="0">
                <a:latin typeface="Metropolis Medium" panose="00000600000000000000" pitchFamily="50" charset="0"/>
              </a:rPr>
              <a:t>ORD</a:t>
            </a:r>
            <a:r>
              <a:rPr lang="en-US" sz="6000" dirty="0">
                <a:latin typeface="Metropolis Medium" panose="00000600000000000000" pitchFamily="50" charset="0"/>
              </a:rPr>
              <a:t> in remembrance, take no rest, and </a:t>
            </a:r>
          </a:p>
          <a:p>
            <a:r>
              <a:rPr lang="en-US" sz="7200" dirty="0">
                <a:latin typeface="Metropolis Medium" panose="00000600000000000000" pitchFamily="50" charset="0"/>
              </a:rPr>
              <a:t>give him no rest</a:t>
            </a:r>
            <a:r>
              <a:rPr lang="en-US" sz="6000" dirty="0">
                <a:latin typeface="Metropolis Medium" panose="00000600000000000000" pitchFamily="50" charset="0"/>
              </a:rPr>
              <a:t>…</a:t>
            </a:r>
          </a:p>
        </p:txBody>
      </p:sp>
      <p:sp>
        <p:nvSpPr>
          <p:cNvPr id="5" name="TextBox 4">
            <a:extLst>
              <a:ext uri="{FF2B5EF4-FFF2-40B4-BE49-F238E27FC236}">
                <a16:creationId xmlns:a16="http://schemas.microsoft.com/office/drawing/2014/main" id="{2EFD4F90-7132-4B2F-AEC4-C57958629A33}"/>
              </a:ext>
            </a:extLst>
          </p:cNvPr>
          <p:cNvSpPr txBox="1"/>
          <p:nvPr/>
        </p:nvSpPr>
        <p:spPr>
          <a:xfrm>
            <a:off x="3011055" y="5849447"/>
            <a:ext cx="5814893" cy="923330"/>
          </a:xfrm>
          <a:prstGeom prst="rect">
            <a:avLst/>
          </a:prstGeom>
          <a:noFill/>
        </p:spPr>
        <p:txBody>
          <a:bodyPr wrap="square" rtlCol="0">
            <a:spAutoFit/>
          </a:bodyPr>
          <a:lstStyle/>
          <a:p>
            <a:pPr algn="r"/>
            <a:r>
              <a:rPr lang="en-US" sz="5400" dirty="0">
                <a:latin typeface="Metropolis Medium" panose="00000600000000000000" pitchFamily="50" charset="0"/>
              </a:rPr>
              <a:t>Isaiah 62:6-7</a:t>
            </a:r>
          </a:p>
        </p:txBody>
      </p:sp>
    </p:spTree>
    <p:extLst>
      <p:ext uri="{BB962C8B-B14F-4D97-AF65-F5344CB8AC3E}">
        <p14:creationId xmlns:p14="http://schemas.microsoft.com/office/powerpoint/2010/main" val="3761688787"/>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BD4E6-80AE-402C-B5B3-0A80E2908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F2A33D0-80E3-4C37-8068-DFD864CFCB80}"/>
              </a:ext>
            </a:extLst>
          </p:cNvPr>
          <p:cNvSpPr txBox="1"/>
          <p:nvPr/>
        </p:nvSpPr>
        <p:spPr>
          <a:xfrm>
            <a:off x="193813" y="1789043"/>
            <a:ext cx="8756374" cy="2494721"/>
          </a:xfrm>
          <a:prstGeom prst="rect">
            <a:avLst/>
          </a:prstGeom>
          <a:noFill/>
        </p:spPr>
        <p:txBody>
          <a:bodyPr wrap="none" rtlCol="0">
            <a:prstTxWarp prst="textPlain">
              <a:avLst/>
            </a:prstTxWarp>
            <a:spAutoFit/>
          </a:bodyPr>
          <a:lstStyle/>
          <a:p>
            <a:pPr algn="ctr"/>
            <a:r>
              <a:rPr lang="en-US" sz="7200" dirty="0">
                <a:solidFill>
                  <a:srgbClr val="55534E"/>
                </a:solidFill>
                <a:effectLst>
                  <a:glow rad="127000">
                    <a:srgbClr val="FEFEFE"/>
                  </a:glow>
                </a:effectLst>
                <a:latin typeface="AR BLANCA" panose="02000000000000000000" pitchFamily="2" charset="0"/>
              </a:rPr>
              <a:t>Keep Me Awake!</a:t>
            </a:r>
          </a:p>
        </p:txBody>
      </p:sp>
      <p:pic>
        <p:nvPicPr>
          <p:cNvPr id="4" name="Picture 3">
            <a:extLst>
              <a:ext uri="{FF2B5EF4-FFF2-40B4-BE49-F238E27FC236}">
                <a16:creationId xmlns:a16="http://schemas.microsoft.com/office/drawing/2014/main" id="{A611C886-E0CD-47AE-B150-600012F8AA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867" b="100000" l="267" r="100000">
                        <a14:foregroundMark x1="39867" y1="57956" x2="38600" y2="57956"/>
                      </a14:backgroundRemoval>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C6E245-F178-4496-91CC-BD5C62CDD9D9}"/>
              </a:ext>
            </a:extLst>
          </p:cNvPr>
          <p:cNvSpPr txBox="1"/>
          <p:nvPr/>
        </p:nvSpPr>
        <p:spPr>
          <a:xfrm>
            <a:off x="0" y="41158"/>
            <a:ext cx="9144000" cy="1574277"/>
          </a:xfrm>
          <a:prstGeom prst="rect">
            <a:avLst/>
          </a:prstGeom>
          <a:noFill/>
        </p:spPr>
        <p:txBody>
          <a:bodyPr wrap="square" rtlCol="0">
            <a:spAutoFit/>
          </a:bodyPr>
          <a:lstStyle/>
          <a:p>
            <a:pPr algn="ctr">
              <a:lnSpc>
                <a:spcPct val="80000"/>
              </a:lnSpc>
            </a:pPr>
            <a:r>
              <a:rPr lang="en-US" sz="6000" dirty="0">
                <a:solidFill>
                  <a:srgbClr val="E6E2D6"/>
                </a:solidFill>
                <a:effectLst>
                  <a:glow rad="127000">
                    <a:srgbClr val="6E6C61"/>
                  </a:glow>
                </a:effectLst>
                <a:latin typeface="Metropolis Medium" panose="00000600000000000000" pitchFamily="50" charset="0"/>
              </a:rPr>
              <a:t>It Takes </a:t>
            </a:r>
          </a:p>
          <a:p>
            <a:pPr algn="ctr">
              <a:lnSpc>
                <a:spcPct val="80000"/>
              </a:lnSpc>
            </a:pPr>
            <a:r>
              <a:rPr lang="en-US" sz="6000" dirty="0">
                <a:solidFill>
                  <a:srgbClr val="E6E2D6"/>
                </a:solidFill>
                <a:effectLst>
                  <a:glow rad="127000">
                    <a:srgbClr val="6E6C61"/>
                  </a:glow>
                </a:effectLst>
                <a:latin typeface="Metropolis Medium" panose="00000600000000000000" pitchFamily="50" charset="0"/>
              </a:rPr>
              <a:t>More than One!</a:t>
            </a:r>
          </a:p>
        </p:txBody>
      </p:sp>
    </p:spTree>
    <p:extLst>
      <p:ext uri="{BB962C8B-B14F-4D97-AF65-F5344CB8AC3E}">
        <p14:creationId xmlns:p14="http://schemas.microsoft.com/office/powerpoint/2010/main" val="1605440005"/>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3970318"/>
          </a:xfrm>
          <a:prstGeom prst="rect">
            <a:avLst/>
          </a:prstGeom>
          <a:noFill/>
        </p:spPr>
        <p:txBody>
          <a:bodyPr wrap="square" rtlCol="0">
            <a:spAutoFit/>
          </a:bodyPr>
          <a:lstStyle/>
          <a:p>
            <a:r>
              <a:rPr lang="en-US" sz="6000" dirty="0">
                <a:latin typeface="Metropolis Medium" panose="00000600000000000000" pitchFamily="50" charset="0"/>
              </a:rPr>
              <a:t>You who put the L</a:t>
            </a:r>
            <a:r>
              <a:rPr lang="en-US" sz="4800" dirty="0">
                <a:latin typeface="Metropolis Medium" panose="00000600000000000000" pitchFamily="50" charset="0"/>
              </a:rPr>
              <a:t>ORD</a:t>
            </a:r>
            <a:r>
              <a:rPr lang="en-US" sz="6000" dirty="0">
                <a:latin typeface="Metropolis Medium" panose="00000600000000000000" pitchFamily="50" charset="0"/>
              </a:rPr>
              <a:t> in remembrance, take no rest, and </a:t>
            </a:r>
          </a:p>
          <a:p>
            <a:r>
              <a:rPr lang="en-US" sz="7200" dirty="0">
                <a:latin typeface="Metropolis Medium" panose="00000600000000000000" pitchFamily="50" charset="0"/>
              </a:rPr>
              <a:t>give him no rest</a:t>
            </a:r>
            <a:r>
              <a:rPr lang="en-US" sz="6000" dirty="0">
                <a:latin typeface="Metropolis Medium" panose="00000600000000000000" pitchFamily="50" charset="0"/>
              </a:rPr>
              <a:t>…</a:t>
            </a:r>
          </a:p>
        </p:txBody>
      </p:sp>
      <p:sp>
        <p:nvSpPr>
          <p:cNvPr id="5" name="TextBox 4">
            <a:extLst>
              <a:ext uri="{FF2B5EF4-FFF2-40B4-BE49-F238E27FC236}">
                <a16:creationId xmlns:a16="http://schemas.microsoft.com/office/drawing/2014/main" id="{2EFD4F90-7132-4B2F-AEC4-C57958629A33}"/>
              </a:ext>
            </a:extLst>
          </p:cNvPr>
          <p:cNvSpPr txBox="1"/>
          <p:nvPr/>
        </p:nvSpPr>
        <p:spPr>
          <a:xfrm>
            <a:off x="3011055" y="5849447"/>
            <a:ext cx="5814893" cy="923330"/>
          </a:xfrm>
          <a:prstGeom prst="rect">
            <a:avLst/>
          </a:prstGeom>
          <a:noFill/>
        </p:spPr>
        <p:txBody>
          <a:bodyPr wrap="square" rtlCol="0">
            <a:spAutoFit/>
          </a:bodyPr>
          <a:lstStyle/>
          <a:p>
            <a:pPr algn="r"/>
            <a:r>
              <a:rPr lang="en-US" sz="5400" dirty="0">
                <a:latin typeface="Metropolis Medium" panose="00000600000000000000" pitchFamily="50" charset="0"/>
              </a:rPr>
              <a:t>Isaiah 62:6-7</a:t>
            </a:r>
          </a:p>
        </p:txBody>
      </p:sp>
    </p:spTree>
    <p:extLst>
      <p:ext uri="{BB962C8B-B14F-4D97-AF65-F5344CB8AC3E}">
        <p14:creationId xmlns:p14="http://schemas.microsoft.com/office/powerpoint/2010/main" val="4222324296"/>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BD4E6-80AE-402C-B5B3-0A80E2908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F2A33D0-80E3-4C37-8068-DFD864CFCB80}"/>
              </a:ext>
            </a:extLst>
          </p:cNvPr>
          <p:cNvSpPr txBox="1"/>
          <p:nvPr/>
        </p:nvSpPr>
        <p:spPr>
          <a:xfrm>
            <a:off x="0" y="1558136"/>
            <a:ext cx="9144000" cy="2494721"/>
          </a:xfrm>
          <a:prstGeom prst="rect">
            <a:avLst/>
          </a:prstGeom>
          <a:noFill/>
        </p:spPr>
        <p:txBody>
          <a:bodyPr wrap="none" rtlCol="0">
            <a:prstTxWarp prst="textPlain">
              <a:avLst/>
            </a:prstTxWarp>
            <a:spAutoFit/>
          </a:bodyPr>
          <a:lstStyle/>
          <a:p>
            <a:pPr algn="ctr"/>
            <a:r>
              <a:rPr lang="en-US" sz="7200" dirty="0">
                <a:solidFill>
                  <a:srgbClr val="55534E"/>
                </a:solidFill>
                <a:effectLst>
                  <a:glow rad="127000">
                    <a:srgbClr val="FEFEFE"/>
                  </a:glow>
                </a:effectLst>
                <a:latin typeface="AR BLANCA" panose="02000000000000000000" pitchFamily="2" charset="0"/>
              </a:rPr>
              <a:t>Keeping God Awake!</a:t>
            </a:r>
          </a:p>
        </p:txBody>
      </p:sp>
      <p:pic>
        <p:nvPicPr>
          <p:cNvPr id="4" name="Picture 3">
            <a:extLst>
              <a:ext uri="{FF2B5EF4-FFF2-40B4-BE49-F238E27FC236}">
                <a16:creationId xmlns:a16="http://schemas.microsoft.com/office/drawing/2014/main" id="{A611C886-E0CD-47AE-B150-600012F8AA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867" b="100000" l="267" r="100000">
                        <a14:foregroundMark x1="39867" y1="57956" x2="38600" y2="57956"/>
                      </a14:backgroundRemoval>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7501947"/>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3416320"/>
          </a:xfrm>
          <a:prstGeom prst="rect">
            <a:avLst/>
          </a:prstGeom>
          <a:noFill/>
        </p:spPr>
        <p:txBody>
          <a:bodyPr wrap="square" rtlCol="0">
            <a:spAutoFit/>
          </a:bodyPr>
          <a:lstStyle/>
          <a:p>
            <a:r>
              <a:rPr lang="en-US" sz="3600" dirty="0">
                <a:latin typeface="Metropolis Medium" panose="00000600000000000000" pitchFamily="50" charset="0"/>
              </a:rPr>
              <a:t>Have you not known? Have you not heard? The L</a:t>
            </a:r>
            <a:r>
              <a:rPr lang="en-US" sz="2800" dirty="0">
                <a:latin typeface="Metropolis Medium" panose="00000600000000000000" pitchFamily="50" charset="0"/>
              </a:rPr>
              <a:t>ORD</a:t>
            </a:r>
            <a:r>
              <a:rPr lang="en-US" sz="3600" dirty="0">
                <a:latin typeface="Metropolis Medium" panose="00000600000000000000" pitchFamily="50" charset="0"/>
              </a:rPr>
              <a:t> is the everlasting God, the Creator of the ends of the earth. He does not faint or grow weary; his understanding is unsearchable.</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40:28</a:t>
            </a:r>
          </a:p>
        </p:txBody>
      </p:sp>
    </p:spTree>
    <p:extLst>
      <p:ext uri="{BB962C8B-B14F-4D97-AF65-F5344CB8AC3E}">
        <p14:creationId xmlns:p14="http://schemas.microsoft.com/office/powerpoint/2010/main" val="4168925027"/>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BD4E6-80AE-402C-B5B3-0A80E2908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F2A33D0-80E3-4C37-8068-DFD864CFCB80}"/>
              </a:ext>
            </a:extLst>
          </p:cNvPr>
          <p:cNvSpPr txBox="1"/>
          <p:nvPr/>
        </p:nvSpPr>
        <p:spPr>
          <a:xfrm>
            <a:off x="193813" y="1789043"/>
            <a:ext cx="8756374" cy="2494721"/>
          </a:xfrm>
          <a:prstGeom prst="rect">
            <a:avLst/>
          </a:prstGeom>
          <a:noFill/>
        </p:spPr>
        <p:txBody>
          <a:bodyPr wrap="none" rtlCol="0">
            <a:prstTxWarp prst="textPlain">
              <a:avLst/>
            </a:prstTxWarp>
            <a:spAutoFit/>
          </a:bodyPr>
          <a:lstStyle/>
          <a:p>
            <a:pPr algn="ctr"/>
            <a:r>
              <a:rPr lang="en-US" sz="7200" dirty="0">
                <a:solidFill>
                  <a:srgbClr val="55534E"/>
                </a:solidFill>
                <a:effectLst>
                  <a:glow rad="127000">
                    <a:srgbClr val="FEFEFE"/>
                  </a:glow>
                </a:effectLst>
                <a:latin typeface="AR BLANCA" panose="02000000000000000000" pitchFamily="2" charset="0"/>
              </a:rPr>
              <a:t>Keep Me Awake!</a:t>
            </a:r>
          </a:p>
        </p:txBody>
      </p:sp>
      <p:pic>
        <p:nvPicPr>
          <p:cNvPr id="4" name="Picture 3">
            <a:extLst>
              <a:ext uri="{FF2B5EF4-FFF2-40B4-BE49-F238E27FC236}">
                <a16:creationId xmlns:a16="http://schemas.microsoft.com/office/drawing/2014/main" id="{A611C886-E0CD-47AE-B150-600012F8AA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867" b="100000" l="267" r="100000">
                        <a14:foregroundMark x1="39867" y1="57956" x2="38600" y2="57956"/>
                      </a14:backgroundRemoval>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C6E245-F178-4496-91CC-BD5C62CDD9D9}"/>
              </a:ext>
            </a:extLst>
          </p:cNvPr>
          <p:cNvSpPr txBox="1"/>
          <p:nvPr/>
        </p:nvSpPr>
        <p:spPr>
          <a:xfrm>
            <a:off x="193813" y="59634"/>
            <a:ext cx="8756374" cy="1574277"/>
          </a:xfrm>
          <a:prstGeom prst="rect">
            <a:avLst/>
          </a:prstGeom>
          <a:noFill/>
        </p:spPr>
        <p:txBody>
          <a:bodyPr wrap="square" rtlCol="0">
            <a:spAutoFit/>
          </a:bodyPr>
          <a:lstStyle/>
          <a:p>
            <a:pPr algn="ctr">
              <a:lnSpc>
                <a:spcPct val="80000"/>
              </a:lnSpc>
            </a:pPr>
            <a:r>
              <a:rPr lang="en-US" sz="6000" dirty="0">
                <a:solidFill>
                  <a:srgbClr val="E6E2D6"/>
                </a:solidFill>
                <a:effectLst>
                  <a:glow rad="127000">
                    <a:srgbClr val="6E6C61"/>
                  </a:glow>
                </a:effectLst>
                <a:latin typeface="Metropolis Medium" panose="00000600000000000000" pitchFamily="50" charset="0"/>
              </a:rPr>
              <a:t>The Context </a:t>
            </a:r>
            <a:br>
              <a:rPr lang="en-US" sz="6000" dirty="0">
                <a:solidFill>
                  <a:srgbClr val="E6E2D6"/>
                </a:solidFill>
                <a:effectLst>
                  <a:glow rad="127000">
                    <a:srgbClr val="6E6C61"/>
                  </a:glow>
                </a:effectLst>
                <a:latin typeface="Metropolis Medium" panose="00000600000000000000" pitchFamily="50" charset="0"/>
              </a:rPr>
            </a:br>
            <a:r>
              <a:rPr lang="en-US" sz="6000" dirty="0">
                <a:solidFill>
                  <a:srgbClr val="E6E2D6"/>
                </a:solidFill>
                <a:effectLst>
                  <a:glow rad="127000">
                    <a:srgbClr val="6E6C61"/>
                  </a:glow>
                </a:effectLst>
                <a:latin typeface="Metropolis Medium" panose="00000600000000000000" pitchFamily="50" charset="0"/>
              </a:rPr>
              <a:t>of the Invitation</a:t>
            </a:r>
          </a:p>
        </p:txBody>
      </p:sp>
    </p:spTree>
    <p:extLst>
      <p:ext uri="{BB962C8B-B14F-4D97-AF65-F5344CB8AC3E}">
        <p14:creationId xmlns:p14="http://schemas.microsoft.com/office/powerpoint/2010/main" val="90352043"/>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2862322"/>
          </a:xfrm>
          <a:prstGeom prst="rect">
            <a:avLst/>
          </a:prstGeom>
          <a:noFill/>
        </p:spPr>
        <p:txBody>
          <a:bodyPr wrap="square" rtlCol="0">
            <a:spAutoFit/>
          </a:bodyPr>
          <a:lstStyle/>
          <a:p>
            <a:r>
              <a:rPr lang="en-US" sz="3600" dirty="0">
                <a:latin typeface="Metropolis Medium" panose="00000600000000000000" pitchFamily="50" charset="0"/>
              </a:rPr>
              <a:t>For Zion’s sake I will not keep silent, and for Jerusalem’s sake I will not be quiet, until her righteousness goes forth as brightness, and her salvation as a burning torch.</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62:1</a:t>
            </a:r>
          </a:p>
        </p:txBody>
      </p:sp>
    </p:spTree>
    <p:extLst>
      <p:ext uri="{BB962C8B-B14F-4D97-AF65-F5344CB8AC3E}">
        <p14:creationId xmlns:p14="http://schemas.microsoft.com/office/powerpoint/2010/main" val="1013048333"/>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134179" y="178904"/>
            <a:ext cx="8875643" cy="3322128"/>
          </a:xfrm>
          <a:prstGeom prst="rect">
            <a:avLst/>
          </a:prstGeom>
          <a:noFill/>
        </p:spPr>
        <p:txBody>
          <a:bodyPr wrap="square" rtlCol="0">
            <a:spAutoFit/>
          </a:bodyPr>
          <a:lstStyle/>
          <a:p>
            <a:pPr>
              <a:lnSpc>
                <a:spcPct val="150000"/>
              </a:lnSpc>
            </a:pPr>
            <a:r>
              <a:rPr lang="en-US" sz="3600" dirty="0">
                <a:latin typeface="Metropolis Medium" panose="00000600000000000000" pitchFamily="50" charset="0"/>
              </a:rPr>
              <a:t>Uzziah—Mostly good, until the end</a:t>
            </a:r>
          </a:p>
          <a:p>
            <a:pPr>
              <a:lnSpc>
                <a:spcPct val="150000"/>
              </a:lnSpc>
            </a:pPr>
            <a:r>
              <a:rPr lang="en-US" sz="3600" dirty="0">
                <a:latin typeface="Metropolis Medium" panose="00000600000000000000" pitchFamily="50" charset="0"/>
              </a:rPr>
              <a:t>Jotham—Mostly good, left high places</a:t>
            </a:r>
          </a:p>
          <a:p>
            <a:pPr>
              <a:lnSpc>
                <a:spcPct val="150000"/>
              </a:lnSpc>
            </a:pPr>
            <a:r>
              <a:rPr lang="en-US" sz="3600" dirty="0">
                <a:latin typeface="Metropolis Medium" panose="00000600000000000000" pitchFamily="50" charset="0"/>
              </a:rPr>
              <a:t>Ahaz—Idolatrous, really bad</a:t>
            </a:r>
          </a:p>
          <a:p>
            <a:pPr>
              <a:lnSpc>
                <a:spcPct val="150000"/>
              </a:lnSpc>
            </a:pPr>
            <a:r>
              <a:rPr lang="en-US" sz="3600" dirty="0">
                <a:latin typeface="Metropolis Medium" panose="00000600000000000000" pitchFamily="50" charset="0"/>
              </a:rPr>
              <a:t>Hezekiah—Restored Judah &amp; Temple</a:t>
            </a:r>
          </a:p>
        </p:txBody>
      </p:sp>
    </p:spTree>
    <p:extLst>
      <p:ext uri="{BB962C8B-B14F-4D97-AF65-F5344CB8AC3E}">
        <p14:creationId xmlns:p14="http://schemas.microsoft.com/office/powerpoint/2010/main" val="84307730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2862322"/>
          </a:xfrm>
          <a:prstGeom prst="rect">
            <a:avLst/>
          </a:prstGeom>
          <a:noFill/>
        </p:spPr>
        <p:txBody>
          <a:bodyPr wrap="square" rtlCol="0">
            <a:spAutoFit/>
          </a:bodyPr>
          <a:lstStyle/>
          <a:p>
            <a:r>
              <a:rPr lang="en-US" sz="3600" dirty="0">
                <a:latin typeface="Metropolis Medium" panose="00000600000000000000" pitchFamily="50" charset="0"/>
              </a:rPr>
              <a:t>For Zion’s sake I will not keep silent, and for Jerusalem’s sake I will not be quiet, until her righteousness goes forth as brightness, and her salvation as a burning torch.</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62:1</a:t>
            </a:r>
          </a:p>
        </p:txBody>
      </p:sp>
    </p:spTree>
    <p:extLst>
      <p:ext uri="{BB962C8B-B14F-4D97-AF65-F5344CB8AC3E}">
        <p14:creationId xmlns:p14="http://schemas.microsoft.com/office/powerpoint/2010/main" val="1428455957"/>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4524315"/>
          </a:xfrm>
          <a:prstGeom prst="rect">
            <a:avLst/>
          </a:prstGeom>
          <a:noFill/>
        </p:spPr>
        <p:txBody>
          <a:bodyPr wrap="square" rtlCol="0">
            <a:spAutoFit/>
          </a:bodyPr>
          <a:lstStyle/>
          <a:p>
            <a:r>
              <a:rPr lang="en-US" sz="3600" dirty="0">
                <a:latin typeface="Metropolis Medium" panose="00000600000000000000" pitchFamily="50" charset="0"/>
              </a:rPr>
              <a:t>The nations shall see your righteousness, and all the kings your glory, and you shall be called by a new name that the mouth of the L</a:t>
            </a:r>
            <a:r>
              <a:rPr lang="en-US" sz="2800" dirty="0">
                <a:latin typeface="Metropolis Medium" panose="00000600000000000000" pitchFamily="50" charset="0"/>
              </a:rPr>
              <a:t>ORD</a:t>
            </a:r>
            <a:r>
              <a:rPr lang="en-US" sz="3600" dirty="0">
                <a:latin typeface="Metropolis Medium" panose="00000600000000000000" pitchFamily="50" charset="0"/>
              </a:rPr>
              <a:t> will give. You shall be a crown of beauty in the hand of the L</a:t>
            </a:r>
            <a:r>
              <a:rPr lang="en-US" sz="2800" dirty="0">
                <a:latin typeface="Metropolis Medium" panose="00000600000000000000" pitchFamily="50" charset="0"/>
              </a:rPr>
              <a:t>ORD</a:t>
            </a:r>
            <a:r>
              <a:rPr lang="en-US" sz="3600" dirty="0">
                <a:latin typeface="Metropolis Medium" panose="00000600000000000000" pitchFamily="50" charset="0"/>
              </a:rPr>
              <a:t>, and a royal diadem in the hand of your</a:t>
            </a:r>
          </a:p>
          <a:p>
            <a:r>
              <a:rPr lang="en-US" sz="3600" dirty="0">
                <a:latin typeface="Metropolis Medium" panose="00000600000000000000" pitchFamily="50" charset="0"/>
              </a:rPr>
              <a:t>			God.</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62:2-3</a:t>
            </a:r>
          </a:p>
        </p:txBody>
      </p:sp>
    </p:spTree>
    <p:extLst>
      <p:ext uri="{BB962C8B-B14F-4D97-AF65-F5344CB8AC3E}">
        <p14:creationId xmlns:p14="http://schemas.microsoft.com/office/powerpoint/2010/main" val="191037137"/>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6AD3C-A010-4005-AD70-DBFE72DB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117265F-ADCC-4BA2-9560-3236150A2162}"/>
              </a:ext>
            </a:extLst>
          </p:cNvPr>
          <p:cNvSpPr txBox="1"/>
          <p:nvPr/>
        </p:nvSpPr>
        <p:spPr>
          <a:xfrm>
            <a:off x="268357" y="178904"/>
            <a:ext cx="8557591" cy="3970318"/>
          </a:xfrm>
          <a:prstGeom prst="rect">
            <a:avLst/>
          </a:prstGeom>
          <a:noFill/>
        </p:spPr>
        <p:txBody>
          <a:bodyPr wrap="square" rtlCol="0">
            <a:spAutoFit/>
          </a:bodyPr>
          <a:lstStyle/>
          <a:p>
            <a:r>
              <a:rPr lang="en-US" sz="3600" dirty="0">
                <a:latin typeface="Metropolis Medium" panose="00000600000000000000" pitchFamily="50" charset="0"/>
              </a:rPr>
              <a:t>You shall no more be termed Forsaken, and your land shall no more be termed Desolate, but you shall be called My Delight is in Her, and your land Married; for the L</a:t>
            </a:r>
            <a:r>
              <a:rPr lang="en-US" sz="2800" dirty="0">
                <a:latin typeface="Metropolis Medium" panose="00000600000000000000" pitchFamily="50" charset="0"/>
              </a:rPr>
              <a:t>ORD</a:t>
            </a:r>
            <a:r>
              <a:rPr lang="en-US" sz="3600" dirty="0">
                <a:latin typeface="Metropolis Medium" panose="00000600000000000000" pitchFamily="50" charset="0"/>
              </a:rPr>
              <a:t> delights in you, and your land shall be married…</a:t>
            </a:r>
          </a:p>
        </p:txBody>
      </p:sp>
      <p:sp>
        <p:nvSpPr>
          <p:cNvPr id="10" name="TextBox 9">
            <a:extLst>
              <a:ext uri="{FF2B5EF4-FFF2-40B4-BE49-F238E27FC236}">
                <a16:creationId xmlns:a16="http://schemas.microsoft.com/office/drawing/2014/main" id="{DE837325-8775-42E4-AB3D-31ECF77E5343}"/>
              </a:ext>
            </a:extLst>
          </p:cNvPr>
          <p:cNvSpPr txBox="1"/>
          <p:nvPr/>
        </p:nvSpPr>
        <p:spPr>
          <a:xfrm>
            <a:off x="3836504" y="5841327"/>
            <a:ext cx="4989444" cy="923330"/>
          </a:xfrm>
          <a:prstGeom prst="rect">
            <a:avLst/>
          </a:prstGeom>
          <a:noFill/>
        </p:spPr>
        <p:txBody>
          <a:bodyPr wrap="square" rtlCol="0">
            <a:spAutoFit/>
          </a:bodyPr>
          <a:lstStyle/>
          <a:p>
            <a:pPr algn="r"/>
            <a:r>
              <a:rPr lang="en-US" sz="5400" dirty="0">
                <a:latin typeface="Metropolis Medium" panose="00000600000000000000" pitchFamily="50" charset="0"/>
              </a:rPr>
              <a:t>Isaiah 62:4-5</a:t>
            </a:r>
          </a:p>
        </p:txBody>
      </p:sp>
    </p:spTree>
    <p:extLst>
      <p:ext uri="{BB962C8B-B14F-4D97-AF65-F5344CB8AC3E}">
        <p14:creationId xmlns:p14="http://schemas.microsoft.com/office/powerpoint/2010/main" val="2949753585"/>
      </p:ext>
    </p:extLst>
  </p:cSld>
  <p:clrMapOvr>
    <a:masterClrMapping/>
  </p:clrMapOvr>
  <p:transition spd="slow">
    <p:strips dir="rd"/>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1228</TotalTime>
  <Words>818</Words>
  <Application>Microsoft Office PowerPoint</Application>
  <PresentationFormat>On-screen Show (4:3)</PresentationFormat>
  <Paragraphs>59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 BLANCA</vt:lpstr>
      <vt:lpstr>Arial</vt:lpstr>
      <vt:lpstr>Calibri</vt:lpstr>
      <vt:lpstr>Calibri Light</vt:lpstr>
      <vt:lpstr>Metropolis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Crozier</dc:creator>
  <cp:lastModifiedBy>Edwin Crozier</cp:lastModifiedBy>
  <cp:revision>15</cp:revision>
  <dcterms:created xsi:type="dcterms:W3CDTF">2020-12-23T23:51:28Z</dcterms:created>
  <dcterms:modified xsi:type="dcterms:W3CDTF">2020-12-27T20:53:43Z</dcterms:modified>
</cp:coreProperties>
</file>